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60" r:id="rId5"/>
    <p:sldId id="261" r:id="rId6"/>
    <p:sldId id="262" r:id="rId7"/>
    <p:sldId id="263" r:id="rId8"/>
    <p:sldId id="265" r:id="rId9"/>
    <p:sldId id="293" r:id="rId10"/>
    <p:sldId id="266" r:id="rId11"/>
    <p:sldId id="277" r:id="rId12"/>
    <p:sldId id="27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274" r:id="rId26"/>
    <p:sldId id="278" r:id="rId27"/>
    <p:sldId id="275" r:id="rId28"/>
    <p:sldId id="276" r:id="rId29"/>
    <p:sldId id="291" r:id="rId30"/>
    <p:sldId id="292" r:id="rId31"/>
    <p:sldId id="280" r:id="rId32"/>
    <p:sldId id="288" r:id="rId33"/>
    <p:sldId id="289" r:id="rId34"/>
    <p:sldId id="290" r:id="rId35"/>
    <p:sldId id="287" r:id="rId36"/>
    <p:sldId id="281" r:id="rId37"/>
    <p:sldId id="282" r:id="rId38"/>
    <p:sldId id="283" r:id="rId39"/>
    <p:sldId id="284" r:id="rId40"/>
    <p:sldId id="285" r:id="rId41"/>
    <p:sldId id="286" r:id="rId42"/>
  </p:sldIdLst>
  <p:sldSz cx="109728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09" autoAdjust="0"/>
  </p:normalViewPr>
  <p:slideViewPr>
    <p:cSldViewPr>
      <p:cViewPr varScale="1">
        <p:scale>
          <a:sx n="89" d="100"/>
          <a:sy n="89" d="100"/>
        </p:scale>
        <p:origin x="-114" y="-420"/>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22531" name="Rectangle 1027"/>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2532" name="Rectangle 1028"/>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22533" name="Rectangle 1029"/>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E40BA7E5-D3C2-4307-B4AD-B8925BCE1C7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1267"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127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381890A7-F159-43AD-8C7C-D7E66648A6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BDF127F-F767-4F00-901F-E03994D20277}"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AB991-85E6-4E44-9B06-D9872594D8C0}" type="slidenum">
              <a:rPr lang="en-US"/>
              <a:pPr/>
              <a:t>34</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GB"/>
              <a:t>Cambridge - Security Protocol Workshop</a:t>
            </a:r>
          </a:p>
        </p:txBody>
      </p:sp>
      <p:sp>
        <p:nvSpPr>
          <p:cNvPr id="6" name="Rectangle 6"/>
          <p:cNvSpPr>
            <a:spLocks noGrp="1" noChangeArrowheads="1"/>
          </p:cNvSpPr>
          <p:nvPr>
            <p:ph type="ftr" sz="quarter" idx="4"/>
          </p:nvPr>
        </p:nvSpPr>
        <p:spPr>
          <a:ln/>
        </p:spPr>
        <p:txBody>
          <a:bodyPr/>
          <a:lstStyle/>
          <a:p>
            <a:r>
              <a:rPr lang="en-GB"/>
              <a:t>G. Bella and S. Bistarelli - Is the spy the real attacker?</a:t>
            </a:r>
          </a:p>
        </p:txBody>
      </p:sp>
      <p:sp>
        <p:nvSpPr>
          <p:cNvPr id="7" name="Rectangle 7"/>
          <p:cNvSpPr>
            <a:spLocks noGrp="1" noChangeArrowheads="1"/>
          </p:cNvSpPr>
          <p:nvPr>
            <p:ph type="sldNum" sz="quarter" idx="5"/>
          </p:nvPr>
        </p:nvSpPr>
        <p:spPr>
          <a:ln/>
        </p:spPr>
        <p:txBody>
          <a:bodyPr/>
          <a:lstStyle/>
          <a:p>
            <a:fld id="{B2F53E0F-C93A-4838-8384-E162260462EA}" type="slidenum">
              <a:rPr lang="en-GB"/>
              <a:pPr/>
              <a:t>35</a:t>
            </a:fld>
            <a:endParaRPr lang="en-GB"/>
          </a:p>
        </p:txBody>
      </p:sp>
      <p:sp>
        <p:nvSpPr>
          <p:cNvPr id="482306" name="Rectangle 2"/>
          <p:cNvSpPr>
            <a:spLocks noGrp="1" noRot="1" noChangeAspect="1" noChangeArrowheads="1" noTextEdit="1"/>
          </p:cNvSpPr>
          <p:nvPr>
            <p:ph type="sldImg"/>
          </p:nvPr>
        </p:nvSpPr>
        <p:spPr>
          <a:xfrm>
            <a:off x="701675" y="712788"/>
            <a:ext cx="5580063" cy="3489325"/>
          </a:xfrm>
          <a:ln/>
        </p:spPr>
      </p:sp>
      <p:sp>
        <p:nvSpPr>
          <p:cNvPr id="482307" name="Rectangle 3"/>
          <p:cNvSpPr>
            <a:spLocks noGrp="1" noChangeArrowheads="1"/>
          </p:cNvSpPr>
          <p:nvPr>
            <p:ph type="body" idx="1"/>
          </p:nvPr>
        </p:nvSpPr>
        <p:spPr>
          <a:xfrm>
            <a:off x="941212" y="4415790"/>
            <a:ext cx="5100391" cy="4204362"/>
          </a:xfrm>
        </p:spPr>
        <p:txBody>
          <a:bodyPr/>
          <a:lstStyle/>
          <a:p>
            <a:r>
              <a:rPr lang="it-IT"/>
              <a:t>Non è possibile fare autenticazione sicura se questa è basata su informazioni pubbliche o facilmente ricavabili oppure riproducibili in momenti diversi</a:t>
            </a:r>
          </a:p>
          <a:p>
            <a:r>
              <a:rPr lang="it-IT"/>
              <a:t>L’autenticazione biometrica è sicura se è possibile garantire l’irripetibilità e l’univocità dell’atto di acquisizione dei parametri personali al momento dell’identificazione</a:t>
            </a:r>
          </a:p>
          <a:p>
            <a:endParaRPr lang="it-IT"/>
          </a:p>
          <a:p>
            <a:r>
              <a:rPr lang="it-IT"/>
              <a:t>Successively recorded fingerprints are never identical, rather are at best highly 'similar' due to differences in finger position, application pressure, finger angle, dirtiness, and the physiological constitution of the user.  The measure of similarity is given a score.  The higher this score, the more similar the fingerprint, and vice versa.  During the matching process in minutia based systems, one tries to minimize the influence of positioning and angle discrepancy, and incidentally size variations (in order to calculate out the effects of growth until around 18 years).  The actual picture is adjusted and rotated with respect to the reference picture until the distance between minutia is minimized.  The resulting similarity score, then depends on the following: </a:t>
            </a:r>
          </a:p>
          <a:p>
            <a:r>
              <a:rPr lang="it-IT"/>
              <a:t>Number of minutia in agreement </a:t>
            </a:r>
          </a:p>
          <a:p>
            <a:r>
              <a:rPr lang="it-IT"/>
              <a:t>Exactness of the positioning agreement </a:t>
            </a:r>
          </a:p>
          <a:p>
            <a:r>
              <a:rPr lang="it-IT"/>
              <a:t>Degree of agreement of the minutia directions </a:t>
            </a:r>
          </a:p>
          <a:p>
            <a:r>
              <a:rPr lang="it-IT"/>
              <a:t>Type of minutia agreement (line ending versus branching) </a:t>
            </a:r>
          </a:p>
          <a:p>
            <a:r>
              <a:rPr lang="it-IT"/>
              <a:t>All values will be weighted with the picture quality near a minutia </a:t>
            </a:r>
          </a:p>
          <a:p>
            <a:r>
              <a:rPr lang="it-IT"/>
              <a:t>Basically one can say that few, but very strongly matching minutia can receive a similar score as a case with many, but weakly matching minutia.</a:t>
            </a:r>
          </a:p>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AA6BAEF-A4B3-4D76-9B09-F4E01111B5E4}" type="slidenum">
              <a:rPr lang="en-US" smtClean="0"/>
              <a:pPr/>
              <a:t>2</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86731B6-CE06-49BB-97EB-2B5890E9D6EA}"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C332AE7-C360-4F64-BF9F-0DCBD5F7E568}" type="slidenum">
              <a:rPr lang="en-US" smtClean="0"/>
              <a:pPr/>
              <a:t>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D65C0877-12DF-4A38-B975-CCD19A75FB07}" type="slidenum">
              <a:rPr lang="en-US" smtClean="0"/>
              <a:pPr/>
              <a:t>5</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EBF35C-72D0-4881-9130-3C9114B41934}"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4754106-C5DD-4848-8CFD-CAF33FAB7880}"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135D1-5525-4965-B3BA-8D774EBF017E}" type="slidenum">
              <a:rPr lang="en-US"/>
              <a:pPr/>
              <a:t>32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D8E78-FBDD-43D2-8C07-1D0FAF12B837}" type="slidenum">
              <a:rPr lang="en-US"/>
              <a:pPr/>
              <a:t>33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325" y="2130425"/>
            <a:ext cx="93281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6238" y="3886200"/>
            <a:ext cx="76803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B540E-C3BE-49FF-ACB1-91DE90420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FA6C3C-3B75-48BF-915A-66130EAE97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963" y="274638"/>
            <a:ext cx="24685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274638"/>
            <a:ext cx="72532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52AA2-3ADC-4012-829F-3526FCC32D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6" y="334963"/>
            <a:ext cx="932688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41020" y="2066925"/>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2066925"/>
            <a:ext cx="4572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p:txBody>
          <a:bodyPr/>
          <a:lstStyle>
            <a:lvl1pPr>
              <a:defRPr/>
            </a:lvl1pPr>
          </a:lstStyle>
          <a:p>
            <a:pPr>
              <a:defRPr/>
            </a:pPr>
            <a:fld id="{9C619C59-3C3A-4BC6-B793-92C70BEC9AB8}" type="slidenum">
              <a:rPr lang="en-US"/>
              <a:pPr>
                <a:defRPr/>
              </a:pPr>
              <a:t>‹#›</a:t>
            </a:fld>
            <a:endParaRPr lang="en-US" b="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33607-4B6E-45AE-AC91-299E4CD7E4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406900"/>
            <a:ext cx="932656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5" y="2906713"/>
            <a:ext cx="93265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A35C6D-9A4C-4446-9480-A9DA1076E6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1600200"/>
            <a:ext cx="4860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1600200"/>
            <a:ext cx="4860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9AA03F-2232-4F33-9164-AE88F33E68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9275" y="1535113"/>
            <a:ext cx="48482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5" y="2174875"/>
            <a:ext cx="48482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3713" y="1535113"/>
            <a:ext cx="48498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3713" y="2174875"/>
            <a:ext cx="48498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E82B98-5339-4843-A9FA-E434FC7787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3D42D1-23CA-4F22-80F2-F6F90E9533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91DFE8-BD71-4CAC-80A6-A2F992B85B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73050"/>
            <a:ext cx="360997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89425" y="273050"/>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9275" y="1435100"/>
            <a:ext cx="36099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24188B-4A9F-4894-9003-76FE00611D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063" y="4800600"/>
            <a:ext cx="658336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1063" y="612775"/>
            <a:ext cx="658336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151063" y="5367338"/>
            <a:ext cx="65833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FEA71-DBC1-4620-B130-6EA5AD7A85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49275" y="274638"/>
            <a:ext cx="9874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549275" y="1600200"/>
            <a:ext cx="98742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49275" y="6245225"/>
            <a:ext cx="2559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749675" y="6245225"/>
            <a:ext cx="34734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7864475" y="6245225"/>
            <a:ext cx="25590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40A1D55-14BB-4F53-A7C1-7D96F90D49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1524000" y="5486400"/>
            <a:ext cx="7681913" cy="609600"/>
          </a:xfrm>
        </p:spPr>
        <p:txBody>
          <a:bodyPr/>
          <a:lstStyle/>
          <a:p>
            <a:pPr eaLnBrk="1" hangingPunct="1"/>
            <a:r>
              <a:rPr lang="en-US" sz="4000" b="1" dirty="0" smtClean="0">
                <a:solidFill>
                  <a:schemeClr val="accent1">
                    <a:lumMod val="90000"/>
                  </a:schemeClr>
                </a:solidFill>
                <a:effectLst>
                  <a:outerShdw blurRad="38100" dist="38100" dir="2700000" algn="tl">
                    <a:srgbClr val="000000">
                      <a:alpha val="43137"/>
                    </a:srgbClr>
                  </a:outerShdw>
                </a:effectLst>
              </a:rPr>
              <a:t>Minutiae</a:t>
            </a:r>
            <a:endParaRPr lang="en-US" sz="4000" dirty="0" smtClean="0">
              <a:solidFill>
                <a:schemeClr val="accent1">
                  <a:lumMod val="90000"/>
                </a:schemeClr>
              </a:solidFill>
              <a:effectLst>
                <a:outerShdw blurRad="38100" dist="38100" dir="2700000" algn="tl">
                  <a:srgbClr val="000000">
                    <a:alpha val="43137"/>
                  </a:srgbClr>
                </a:outerShdw>
              </a:effectLst>
              <a:latin typeface="Times New Roman" charset="0"/>
            </a:endParaRPr>
          </a:p>
        </p:txBody>
      </p:sp>
      <p:sp>
        <p:nvSpPr>
          <p:cNvPr id="4100" name="WordArt 6"/>
          <p:cNvSpPr>
            <a:spLocks noChangeArrowheads="1" noChangeShapeType="1" noTextEdit="1"/>
          </p:cNvSpPr>
          <p:nvPr/>
        </p:nvSpPr>
        <p:spPr bwMode="auto">
          <a:xfrm>
            <a:off x="533400" y="2286000"/>
            <a:ext cx="9906000" cy="2971800"/>
          </a:xfrm>
          <a:prstGeom prst="rect">
            <a:avLst/>
          </a:prstGeom>
        </p:spPr>
        <p:txBody>
          <a:bodyPr wrap="none" fromWordArt="1">
            <a:prstTxWarp prst="textPlain">
              <a:avLst>
                <a:gd name="adj" fmla="val 50000"/>
              </a:avLst>
            </a:prstTxWarp>
          </a:bodyPr>
          <a:lstStyle/>
          <a:p>
            <a:pPr algn="ctr"/>
            <a:r>
              <a:rPr lang="en-US" sz="3600" kern="10" dirty="0">
                <a:ln w="25400">
                  <a:solidFill>
                    <a:srgbClr val="000000"/>
                  </a:solidFill>
                  <a:round/>
                  <a:headEnd/>
                  <a:tailEnd/>
                </a:ln>
                <a:solidFill>
                  <a:srgbClr val="FF0000"/>
                </a:solidFill>
                <a:latin typeface="Cooper Black"/>
              </a:rPr>
              <a:t>Fingerprints</a:t>
            </a:r>
          </a:p>
        </p:txBody>
      </p:sp>
      <p:pic>
        <p:nvPicPr>
          <p:cNvPr id="7" name="Picture 10" descr="Fingerprint"/>
          <p:cNvPicPr>
            <a:picLocks noChangeAspect="1" noChangeArrowheads="1"/>
          </p:cNvPicPr>
          <p:nvPr/>
        </p:nvPicPr>
        <p:blipFill>
          <a:blip r:embed="rId3"/>
          <a:srcRect/>
          <a:stretch>
            <a:fillRect/>
          </a:stretch>
        </p:blipFill>
        <p:spPr bwMode="auto">
          <a:xfrm>
            <a:off x="4114800" y="381000"/>
            <a:ext cx="2290355" cy="23145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74638" y="530225"/>
            <a:ext cx="10423525" cy="1003300"/>
          </a:xfrm>
          <a:prstGeom prst="rect">
            <a:avLst/>
          </a:prstGeom>
          <a:noFill/>
          <a:ln w="9525">
            <a:noFill/>
            <a:miter lim="800000"/>
            <a:headEnd/>
            <a:tailEnd/>
          </a:ln>
        </p:spPr>
        <p:txBody>
          <a:bodyPr lIns="109728" tIns="54864" rIns="109728" bIns="54864" anchor="ctr">
            <a:spAutoFit/>
          </a:bodyPr>
          <a:lstStyle/>
          <a:p>
            <a:pPr algn="just" defTabSz="1096963">
              <a:tabLst>
                <a:tab pos="1714500" algn="l"/>
              </a:tabLst>
            </a:pPr>
            <a:r>
              <a:rPr lang="en-US" sz="2900" b="1" dirty="0" err="1">
                <a:solidFill>
                  <a:srgbClr val="00CCFF"/>
                </a:solidFill>
                <a:effectLst>
                  <a:outerShdw blurRad="38100" dist="38100" dir="2700000" algn="tl">
                    <a:srgbClr val="000000">
                      <a:alpha val="43137"/>
                    </a:srgbClr>
                  </a:outerShdw>
                </a:effectLst>
                <a:latin typeface="Times New Roman" charset="0"/>
              </a:rPr>
              <a:t>Ridgeology</a:t>
            </a:r>
            <a:r>
              <a:rPr lang="en-US" sz="2900" b="1" dirty="0">
                <a:solidFill>
                  <a:srgbClr val="00CCFF"/>
                </a:solidFill>
                <a:effectLst>
                  <a:outerShdw blurRad="38100" dist="38100" dir="2700000" algn="tl">
                    <a:srgbClr val="000000">
                      <a:alpha val="43137"/>
                    </a:srgbClr>
                  </a:outerShdw>
                </a:effectLst>
                <a:latin typeface="Times New Roman" charset="0"/>
              </a:rPr>
              <a:t>: The study of the uniqueness of friction ridge structures and their use for personal </a:t>
            </a:r>
            <a:r>
              <a:rPr lang="en-US" sz="2900" b="1" dirty="0" smtClean="0">
                <a:solidFill>
                  <a:srgbClr val="00CCFF"/>
                </a:solidFill>
                <a:effectLst>
                  <a:outerShdw blurRad="38100" dist="38100" dir="2700000" algn="tl">
                    <a:srgbClr val="000000">
                      <a:alpha val="43137"/>
                    </a:srgbClr>
                  </a:outerShdw>
                </a:effectLst>
                <a:latin typeface="Times New Roman" charset="0"/>
              </a:rPr>
              <a:t>identification.</a:t>
            </a:r>
            <a:endParaRPr lang="en-US" sz="2900" b="1" dirty="0">
              <a:solidFill>
                <a:srgbClr val="00CCFF"/>
              </a:solidFill>
              <a:effectLst>
                <a:outerShdw blurRad="38100" dist="38100" dir="2700000" algn="tl">
                  <a:srgbClr val="000000">
                    <a:alpha val="43137"/>
                  </a:srgbClr>
                </a:outerShdw>
              </a:effectLst>
              <a:latin typeface="Times New Roman" charset="0"/>
            </a:endParaRPr>
          </a:p>
        </p:txBody>
      </p:sp>
      <p:grpSp>
        <p:nvGrpSpPr>
          <p:cNvPr id="2" name="Group 10"/>
          <p:cNvGrpSpPr>
            <a:grpSpLocks/>
          </p:cNvGrpSpPr>
          <p:nvPr/>
        </p:nvGrpSpPr>
        <p:grpSpPr bwMode="auto">
          <a:xfrm>
            <a:off x="549275" y="4762500"/>
            <a:ext cx="10058400" cy="1649413"/>
            <a:chOff x="192" y="2932"/>
            <a:chExt cx="5280" cy="1039"/>
          </a:xfrm>
        </p:grpSpPr>
        <p:sp>
          <p:nvSpPr>
            <p:cNvPr id="14344" name="Rectangle 6"/>
            <p:cNvSpPr>
              <a:spLocks noChangeArrowheads="1"/>
            </p:cNvSpPr>
            <p:nvPr/>
          </p:nvSpPr>
          <p:spPr bwMode="auto">
            <a:xfrm>
              <a:off x="1152" y="2971"/>
              <a:ext cx="4320" cy="1000"/>
            </a:xfrm>
            <a:prstGeom prst="rect">
              <a:avLst/>
            </a:prstGeom>
            <a:noFill/>
            <a:ln w="9525">
              <a:noFill/>
              <a:miter lim="800000"/>
              <a:headEnd/>
              <a:tailEnd/>
            </a:ln>
          </p:spPr>
          <p:txBody>
            <a:bodyPr lIns="109728" tIns="54864" rIns="109728" bIns="54864" anchor="ctr">
              <a:spAutoFit/>
            </a:bodyPr>
            <a:lstStyle/>
            <a:p>
              <a:pPr algn="just" defTabSz="1096963"/>
              <a:r>
                <a:rPr lang="en-US" sz="2400" dirty="0">
                  <a:solidFill>
                    <a:srgbClr val="FF0000"/>
                  </a:solidFill>
                  <a:latin typeface="Times New Roman" charset="0"/>
                </a:rPr>
                <a:t>The koala is one of the few mammals (other than primates) that has fingerprints. In fact, koala fingerprints are remarkably similar to human fingerprints; even with an electron microscope, it can be quite difficult to distinguish between the two.</a:t>
              </a:r>
            </a:p>
          </p:txBody>
        </p:sp>
        <p:grpSp>
          <p:nvGrpSpPr>
            <p:cNvPr id="14345" name="Group 9"/>
            <p:cNvGrpSpPr>
              <a:grpSpLocks/>
            </p:cNvGrpSpPr>
            <p:nvPr/>
          </p:nvGrpSpPr>
          <p:grpSpPr bwMode="auto">
            <a:xfrm>
              <a:off x="192" y="2932"/>
              <a:ext cx="864" cy="903"/>
              <a:chOff x="192" y="2928"/>
              <a:chExt cx="864" cy="903"/>
            </a:xfrm>
          </p:grpSpPr>
          <p:pic>
            <p:nvPicPr>
              <p:cNvPr id="14346" name="Picture 7" descr="j0286957"/>
              <p:cNvPicPr>
                <a:picLocks noChangeAspect="1" noChangeArrowheads="1"/>
              </p:cNvPicPr>
              <p:nvPr/>
            </p:nvPicPr>
            <p:blipFill>
              <a:blip r:embed="rId2"/>
              <a:srcRect/>
              <a:stretch>
                <a:fillRect/>
              </a:stretch>
            </p:blipFill>
            <p:spPr bwMode="auto">
              <a:xfrm>
                <a:off x="240" y="3120"/>
                <a:ext cx="816" cy="711"/>
              </a:xfrm>
              <a:prstGeom prst="rect">
                <a:avLst/>
              </a:prstGeom>
              <a:noFill/>
              <a:ln w="9525">
                <a:noFill/>
                <a:miter lim="800000"/>
                <a:headEnd/>
                <a:tailEnd/>
              </a:ln>
            </p:spPr>
          </p:pic>
          <p:sp>
            <p:nvSpPr>
              <p:cNvPr id="14347" name="WordArt 8"/>
              <p:cNvSpPr>
                <a:spLocks noChangeArrowheads="1" noChangeShapeType="1" noTextEdit="1"/>
              </p:cNvSpPr>
              <p:nvPr/>
            </p:nvSpPr>
            <p:spPr bwMode="auto">
              <a:xfrm>
                <a:off x="192" y="2928"/>
                <a:ext cx="861" cy="32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0000"/>
                    </a:solidFill>
                    <a:latin typeface="Alba"/>
                  </a:rPr>
                  <a:t>Did you know?</a:t>
                </a:r>
              </a:p>
            </p:txBody>
          </p:sp>
        </p:grpSp>
      </p:grpSp>
      <p:grpSp>
        <p:nvGrpSpPr>
          <p:cNvPr id="4" name="Group 15"/>
          <p:cNvGrpSpPr>
            <a:grpSpLocks/>
          </p:cNvGrpSpPr>
          <p:nvPr/>
        </p:nvGrpSpPr>
        <p:grpSpPr bwMode="auto">
          <a:xfrm>
            <a:off x="274638" y="1651000"/>
            <a:ext cx="10447337" cy="2789238"/>
            <a:chOff x="173" y="1248"/>
            <a:chExt cx="6581" cy="2108"/>
          </a:xfrm>
        </p:grpSpPr>
        <p:sp>
          <p:nvSpPr>
            <p:cNvPr id="14342" name="Rectangle 11"/>
            <p:cNvSpPr>
              <a:spLocks noChangeArrowheads="1"/>
            </p:cNvSpPr>
            <p:nvPr/>
          </p:nvSpPr>
          <p:spPr bwMode="auto">
            <a:xfrm>
              <a:off x="173" y="1248"/>
              <a:ext cx="4838" cy="2108"/>
            </a:xfrm>
            <a:prstGeom prst="rect">
              <a:avLst/>
            </a:prstGeom>
            <a:noFill/>
            <a:ln w="9525">
              <a:noFill/>
              <a:miter lim="800000"/>
              <a:headEnd/>
              <a:tailEnd/>
            </a:ln>
          </p:spPr>
          <p:txBody>
            <a:bodyPr lIns="109728" tIns="54864" rIns="109728" bIns="54864" anchor="ctr">
              <a:spAutoFit/>
            </a:bodyPr>
            <a:lstStyle/>
            <a:p>
              <a:pPr algn="just" defTabSz="1096963">
                <a:tabLst>
                  <a:tab pos="1714500" algn="l"/>
                </a:tabLst>
              </a:pPr>
              <a:r>
                <a:rPr lang="en-US" sz="2900" dirty="0">
                  <a:solidFill>
                    <a:srgbClr val="FFFF00"/>
                  </a:solidFill>
                  <a:latin typeface="Times New Roman" charset="0"/>
                </a:rPr>
                <a:t>A fingerprint is made of a series of </a:t>
              </a:r>
              <a:r>
                <a:rPr lang="en-US" sz="2900" b="1" dirty="0">
                  <a:solidFill>
                    <a:srgbClr val="FFFF00"/>
                  </a:solidFill>
                  <a:latin typeface="Times New Roman" charset="0"/>
                </a:rPr>
                <a:t>ridges</a:t>
              </a:r>
              <a:r>
                <a:rPr lang="en-US" sz="2900" dirty="0">
                  <a:solidFill>
                    <a:srgbClr val="FFFF00"/>
                  </a:solidFill>
                  <a:latin typeface="Times New Roman" charset="0"/>
                </a:rPr>
                <a:t> and </a:t>
              </a:r>
              <a:r>
                <a:rPr lang="en-US" sz="2900" b="1" dirty="0">
                  <a:solidFill>
                    <a:srgbClr val="FFFF00"/>
                  </a:solidFill>
                  <a:latin typeface="Times New Roman" charset="0"/>
                </a:rPr>
                <a:t>valleys</a:t>
              </a:r>
              <a:r>
                <a:rPr lang="en-US" sz="2900" dirty="0">
                  <a:solidFill>
                    <a:srgbClr val="FFFF00"/>
                  </a:solidFill>
                  <a:latin typeface="Times New Roman" charset="0"/>
                </a:rPr>
                <a:t> on the surface of the finger. The uniqueness of a fingerprint can be determined by the </a:t>
              </a:r>
              <a:r>
                <a:rPr lang="en-US" sz="2900" b="1" dirty="0">
                  <a:solidFill>
                    <a:srgbClr val="FFFF00"/>
                  </a:solidFill>
                  <a:latin typeface="Times New Roman" charset="0"/>
                </a:rPr>
                <a:t>pattern</a:t>
              </a:r>
              <a:r>
                <a:rPr lang="en-US" sz="2900" dirty="0">
                  <a:solidFill>
                    <a:srgbClr val="FFFF00"/>
                  </a:solidFill>
                  <a:latin typeface="Times New Roman" charset="0"/>
                </a:rPr>
                <a:t> of ridges and valleys as well as the </a:t>
              </a:r>
              <a:r>
                <a:rPr lang="en-US" sz="2900" b="1" dirty="0">
                  <a:solidFill>
                    <a:srgbClr val="FFFF00"/>
                  </a:solidFill>
                  <a:latin typeface="Times New Roman" charset="0"/>
                </a:rPr>
                <a:t>minutiae</a:t>
              </a:r>
              <a:r>
                <a:rPr lang="en-US" sz="2900" dirty="0">
                  <a:solidFill>
                    <a:srgbClr val="FFFF00"/>
                  </a:solidFill>
                  <a:latin typeface="Times New Roman" charset="0"/>
                </a:rPr>
                <a:t> points, which are points where the ridge structure changes. </a:t>
              </a:r>
            </a:p>
          </p:txBody>
        </p:sp>
        <p:pic>
          <p:nvPicPr>
            <p:cNvPr id="14343" name="Picture 14"/>
            <p:cNvPicPr>
              <a:picLocks noChangeAspect="1" noChangeArrowheads="1"/>
            </p:cNvPicPr>
            <p:nvPr/>
          </p:nvPicPr>
          <p:blipFill>
            <a:blip r:embed="rId3"/>
            <a:srcRect/>
            <a:stretch>
              <a:fillRect/>
            </a:stretch>
          </p:blipFill>
          <p:spPr bwMode="auto">
            <a:xfrm>
              <a:off x="5088" y="1296"/>
              <a:ext cx="1666" cy="192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1"/>
          </p:nvPr>
        </p:nvSpPr>
        <p:spPr>
          <a:noFill/>
        </p:spPr>
        <p:txBody>
          <a:bodyPr/>
          <a:lstStyle/>
          <a:p>
            <a:fld id="{74493896-2052-42DD-8CD6-92C9A6D4E05E}" type="slidenum">
              <a:rPr lang="en-US" smtClean="0"/>
              <a:pPr/>
              <a:t>11</a:t>
            </a:fld>
            <a:endParaRPr lang="en-US" b="0" smtClean="0"/>
          </a:p>
        </p:txBody>
      </p:sp>
      <p:sp>
        <p:nvSpPr>
          <p:cNvPr id="13314" name="Rectangle 2"/>
          <p:cNvSpPr>
            <a:spLocks noGrp="1" noChangeArrowheads="1"/>
          </p:cNvSpPr>
          <p:nvPr>
            <p:ph type="title"/>
          </p:nvPr>
        </p:nvSpPr>
        <p:spPr/>
        <p:txBody>
          <a:bodyPr/>
          <a:lstStyle/>
          <a:p>
            <a:pPr>
              <a:defRPr/>
            </a:pPr>
            <a:r>
              <a:rPr lang="en-US" b="1" dirty="0" smtClean="0">
                <a:solidFill>
                  <a:srgbClr val="FFC000"/>
                </a:solidFill>
                <a:effectLst>
                  <a:outerShdw blurRad="38100" dist="38100" dir="2700000" algn="tl">
                    <a:srgbClr val="000000">
                      <a:alpha val="43137"/>
                    </a:srgbClr>
                  </a:outerShdw>
                </a:effectLst>
                <a:latin typeface="Toronto" pitchFamily="34" charset="0"/>
              </a:rPr>
              <a:t>Ridge Characteristics</a:t>
            </a:r>
          </a:p>
        </p:txBody>
      </p:sp>
      <p:sp>
        <p:nvSpPr>
          <p:cNvPr id="28677" name="Rectangle 3"/>
          <p:cNvSpPr>
            <a:spLocks noGrp="1" noChangeArrowheads="1"/>
          </p:cNvSpPr>
          <p:nvPr>
            <p:ph type="body" sz="half" idx="1"/>
          </p:nvPr>
        </p:nvSpPr>
        <p:spPr>
          <a:xfrm>
            <a:off x="1554480" y="1905000"/>
            <a:ext cx="7315200" cy="685800"/>
          </a:xfrm>
        </p:spPr>
        <p:txBody>
          <a:bodyPr/>
          <a:lstStyle/>
          <a:p>
            <a:pPr>
              <a:lnSpc>
                <a:spcPct val="90000"/>
              </a:lnSpc>
              <a:buFont typeface="Webdings" pitchFamily="18" charset="2"/>
              <a:buNone/>
            </a:pPr>
            <a:r>
              <a:rPr lang="en-US" sz="2400" b="1" dirty="0" smtClean="0">
                <a:solidFill>
                  <a:srgbClr val="FF0000"/>
                </a:solidFill>
                <a:effectLst>
                  <a:outerShdw blurRad="38100" dist="38100" dir="2700000" algn="tl">
                    <a:srgbClr val="000000">
                      <a:alpha val="43137"/>
                    </a:srgbClr>
                  </a:outerShdw>
                </a:effectLst>
                <a:latin typeface="Arial" charset="0"/>
              </a:rPr>
              <a:t>Minutiae</a:t>
            </a:r>
            <a:r>
              <a:rPr lang="en-US" sz="2400" b="1" dirty="0" smtClean="0">
                <a:solidFill>
                  <a:srgbClr val="FF0000"/>
                </a:solidFill>
                <a:effectLst>
                  <a:outerShdw blurRad="38100" dist="38100" dir="2700000" algn="tl">
                    <a:srgbClr val="000000">
                      <a:alpha val="43137"/>
                    </a:srgbClr>
                  </a:outerShdw>
                </a:effectLst>
                <a:latin typeface="Arial" charset="0"/>
                <a:cs typeface="Arial" charset="0"/>
              </a:rPr>
              <a:t>—</a:t>
            </a:r>
            <a:r>
              <a:rPr lang="en-US" sz="2400" b="1" dirty="0" smtClean="0">
                <a:solidFill>
                  <a:srgbClr val="FF0000"/>
                </a:solidFill>
                <a:effectLst>
                  <a:outerShdw blurRad="38100" dist="38100" dir="2700000" algn="tl">
                    <a:srgbClr val="000000">
                      <a:alpha val="43137"/>
                    </a:srgbClr>
                  </a:outerShdw>
                </a:effectLst>
                <a:latin typeface="Arial" charset="0"/>
              </a:rPr>
              <a:t>characteristics of ridge patterns</a:t>
            </a:r>
          </a:p>
        </p:txBody>
      </p:sp>
      <p:sp>
        <p:nvSpPr>
          <p:cNvPr id="28678" name="Rectangle 6"/>
          <p:cNvSpPr>
            <a:spLocks noGrp="1" noChangeArrowheads="1"/>
          </p:cNvSpPr>
          <p:nvPr>
            <p:ph type="body" sz="half" idx="4294967295"/>
          </p:nvPr>
        </p:nvSpPr>
        <p:spPr>
          <a:xfrm>
            <a:off x="457200" y="2590800"/>
            <a:ext cx="3749040" cy="3429000"/>
          </a:xfrm>
        </p:spPr>
        <p:txBody>
          <a:bodyPr/>
          <a:lstStyle/>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Ridge ending</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Short ridge</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Dot or fragment</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Bifurcation</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Double bifurcation</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Trifurcation</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Bridge</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Island</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Enclosure</a:t>
            </a:r>
          </a:p>
          <a:p>
            <a:pPr>
              <a:lnSpc>
                <a:spcPct val="90000"/>
              </a:lnSpc>
              <a:buFont typeface="Wingdings" charset="2"/>
              <a:buChar char="§"/>
            </a:pPr>
            <a:r>
              <a:rPr lang="en-US" sz="2000" b="1" dirty="0" smtClean="0">
                <a:solidFill>
                  <a:srgbClr val="00CCFF"/>
                </a:solidFill>
                <a:effectLst>
                  <a:outerShdw blurRad="38100" dist="38100" dir="2700000" algn="tl">
                    <a:srgbClr val="000000">
                      <a:alpha val="43137"/>
                    </a:srgbClr>
                  </a:outerShdw>
                </a:effectLst>
                <a:latin typeface="Arial" charset="0"/>
              </a:rPr>
              <a:t>Spur</a:t>
            </a:r>
          </a:p>
          <a:p>
            <a:pPr>
              <a:lnSpc>
                <a:spcPct val="90000"/>
              </a:lnSpc>
            </a:pPr>
            <a:endParaRPr lang="en-US" sz="2000" dirty="0" smtClean="0">
              <a:solidFill>
                <a:schemeClr val="tx1"/>
              </a:solidFill>
              <a:latin typeface="Arial" charset="0"/>
            </a:endParaRPr>
          </a:p>
        </p:txBody>
      </p:sp>
      <p:pic>
        <p:nvPicPr>
          <p:cNvPr id="28679" name="Picture 8"/>
          <p:cNvPicPr>
            <a:picLocks noGrp="1" noChangeAspect="1" noChangeArrowheads="1"/>
          </p:cNvPicPr>
          <p:nvPr>
            <p:ph sz="half" idx="2"/>
          </p:nvPr>
        </p:nvPicPr>
        <p:blipFill>
          <a:blip r:embed="rId2"/>
          <a:srcRect/>
          <a:stretch>
            <a:fillRect/>
          </a:stretch>
        </p:blipFill>
        <p:spPr>
          <a:xfrm>
            <a:off x="3383280" y="2743200"/>
            <a:ext cx="6766560" cy="28194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20139" t="22223" r="20833" b="23148"/>
          <a:stretch>
            <a:fillRect/>
          </a:stretch>
        </p:blipFill>
        <p:spPr bwMode="auto">
          <a:xfrm>
            <a:off x="990600" y="611188"/>
            <a:ext cx="9372600" cy="54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20139" t="22223" r="64504" b="59365"/>
          <a:stretch>
            <a:fillRect/>
          </a:stretch>
        </p:blipFill>
        <p:spPr bwMode="auto">
          <a:xfrm>
            <a:off x="1676400" y="609600"/>
            <a:ext cx="7319438" cy="548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35016" t="22223" r="50107" b="59365"/>
          <a:stretch>
            <a:fillRect/>
          </a:stretch>
        </p:blipFill>
        <p:spPr bwMode="auto">
          <a:xfrm>
            <a:off x="2133600" y="762000"/>
            <a:ext cx="6696664" cy="518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49413" t="22223" r="35710" b="59365"/>
          <a:stretch>
            <a:fillRect/>
          </a:stretch>
        </p:blipFill>
        <p:spPr bwMode="auto">
          <a:xfrm>
            <a:off x="2133600" y="838200"/>
            <a:ext cx="6696664" cy="518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63330" t="22223" r="20833" b="59365"/>
          <a:stretch>
            <a:fillRect/>
          </a:stretch>
        </p:blipFill>
        <p:spPr bwMode="auto">
          <a:xfrm>
            <a:off x="2133600" y="685800"/>
            <a:ext cx="7862769" cy="571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20139" t="39867" r="64024" b="41704"/>
          <a:stretch>
            <a:fillRect/>
          </a:stretch>
        </p:blipFill>
        <p:spPr bwMode="auto">
          <a:xfrm>
            <a:off x="1600200" y="533400"/>
            <a:ext cx="8039100" cy="5846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35016" t="40651" r="49627" b="40921"/>
          <a:stretch>
            <a:fillRect/>
          </a:stretch>
        </p:blipFill>
        <p:spPr bwMode="auto">
          <a:xfrm>
            <a:off x="2057400" y="685800"/>
            <a:ext cx="7467600" cy="560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49893" t="39867" r="35710" b="41704"/>
          <a:stretch>
            <a:fillRect/>
          </a:stretch>
        </p:blipFill>
        <p:spPr bwMode="auto">
          <a:xfrm>
            <a:off x="2209800" y="762000"/>
            <a:ext cx="6858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800" b="1" u="sng" dirty="0" smtClean="0">
                <a:solidFill>
                  <a:schemeClr val="accent1">
                    <a:lumMod val="90000"/>
                  </a:schemeClr>
                </a:solidFill>
                <a:effectLst>
                  <a:outerShdw blurRad="38100" dist="38100" dir="2700000" algn="tl">
                    <a:srgbClr val="000000">
                      <a:alpha val="43137"/>
                    </a:srgbClr>
                  </a:outerShdw>
                </a:effectLst>
                <a:latin typeface="Times New Roman" charset="0"/>
              </a:rPr>
              <a:t>Review: Fingerprint Principles</a:t>
            </a:r>
          </a:p>
        </p:txBody>
      </p:sp>
      <p:sp>
        <p:nvSpPr>
          <p:cNvPr id="5123" name="Rectangle 3"/>
          <p:cNvSpPr>
            <a:spLocks noGrp="1" noChangeArrowheads="1"/>
          </p:cNvSpPr>
          <p:nvPr>
            <p:ph type="body" idx="1"/>
          </p:nvPr>
        </p:nvSpPr>
        <p:spPr>
          <a:xfrm>
            <a:off x="549275" y="1600200"/>
            <a:ext cx="9874250" cy="4953000"/>
          </a:xfrm>
        </p:spPr>
        <p:txBody>
          <a:bodyPr/>
          <a:lstStyle/>
          <a:p>
            <a:pPr eaLnBrk="1" hangingPunct="1">
              <a:buFontTx/>
              <a:buNone/>
            </a:pPr>
            <a:r>
              <a:rPr lang="en-US" b="1" dirty="0" smtClean="0">
                <a:solidFill>
                  <a:srgbClr val="FFFF00"/>
                </a:solidFill>
                <a:effectLst>
                  <a:outerShdw blurRad="38100" dist="38100" dir="2700000" algn="tl">
                    <a:srgbClr val="000000">
                      <a:alpha val="43137"/>
                    </a:srgbClr>
                  </a:outerShdw>
                </a:effectLst>
                <a:latin typeface="Times New Roman" charset="0"/>
              </a:rPr>
              <a:t>According to criminal investigators, fingerprints follow 3 fundamental principles:</a:t>
            </a:r>
          </a:p>
          <a:p>
            <a:pPr eaLnBrk="1" hangingPunct="1"/>
            <a:r>
              <a:rPr lang="en-US" dirty="0" smtClean="0">
                <a:solidFill>
                  <a:srgbClr val="00B0F0"/>
                </a:solidFill>
                <a:effectLst>
                  <a:outerShdw blurRad="38100" dist="38100" dir="2700000" algn="tl">
                    <a:srgbClr val="000000">
                      <a:alpha val="43137"/>
                    </a:srgbClr>
                  </a:outerShdw>
                </a:effectLst>
                <a:latin typeface="Times New Roman" charset="0"/>
              </a:rPr>
              <a:t>A fingerprint is an </a:t>
            </a:r>
            <a:r>
              <a:rPr lang="en-US" u="sng" dirty="0" smtClean="0">
                <a:solidFill>
                  <a:srgbClr val="00B0F0"/>
                </a:solidFill>
                <a:effectLst>
                  <a:outerShdw blurRad="38100" dist="38100" dir="2700000" algn="tl">
                    <a:srgbClr val="000000">
                      <a:alpha val="43137"/>
                    </a:srgbClr>
                  </a:outerShdw>
                </a:effectLst>
                <a:latin typeface="Times New Roman" charset="0"/>
              </a:rPr>
              <a:t>individual</a:t>
            </a:r>
            <a:r>
              <a:rPr lang="en-US" dirty="0" smtClean="0">
                <a:solidFill>
                  <a:srgbClr val="00B0F0"/>
                </a:solidFill>
                <a:effectLst>
                  <a:outerShdw blurRad="38100" dist="38100" dir="2700000" algn="tl">
                    <a:srgbClr val="000000">
                      <a:alpha val="43137"/>
                    </a:srgbClr>
                  </a:outerShdw>
                </a:effectLst>
                <a:latin typeface="Times New Roman" charset="0"/>
              </a:rPr>
              <a:t> characteristic; no two people have been found with the </a:t>
            </a:r>
            <a:r>
              <a:rPr lang="en-US" u="sng" dirty="0" smtClean="0">
                <a:solidFill>
                  <a:srgbClr val="00B0F0"/>
                </a:solidFill>
                <a:effectLst>
                  <a:outerShdw blurRad="38100" dist="38100" dir="2700000" algn="tl">
                    <a:srgbClr val="000000">
                      <a:alpha val="43137"/>
                    </a:srgbClr>
                  </a:outerShdw>
                </a:effectLst>
                <a:latin typeface="Times New Roman" charset="0"/>
              </a:rPr>
              <a:t>exact</a:t>
            </a:r>
            <a:r>
              <a:rPr lang="en-US" dirty="0" smtClean="0">
                <a:solidFill>
                  <a:srgbClr val="00B0F0"/>
                </a:solidFill>
                <a:effectLst>
                  <a:outerShdw blurRad="38100" dist="38100" dir="2700000" algn="tl">
                    <a:srgbClr val="000000">
                      <a:alpha val="43137"/>
                    </a:srgbClr>
                  </a:outerShdw>
                </a:effectLst>
                <a:latin typeface="Times New Roman" charset="0"/>
              </a:rPr>
              <a:t> same fingerprint pattern.</a:t>
            </a:r>
          </a:p>
          <a:p>
            <a:pPr eaLnBrk="1" hangingPunct="1"/>
            <a:r>
              <a:rPr lang="en-US" dirty="0" smtClean="0">
                <a:solidFill>
                  <a:srgbClr val="00B0F0"/>
                </a:solidFill>
                <a:effectLst>
                  <a:outerShdw blurRad="38100" dist="38100" dir="2700000" algn="tl">
                    <a:srgbClr val="000000">
                      <a:alpha val="43137"/>
                    </a:srgbClr>
                  </a:outerShdw>
                </a:effectLst>
                <a:latin typeface="Times New Roman" charset="0"/>
              </a:rPr>
              <a:t>A fingerprint pattern will remain </a:t>
            </a:r>
            <a:r>
              <a:rPr lang="en-US" u="sng" dirty="0" smtClean="0">
                <a:solidFill>
                  <a:srgbClr val="00B0F0"/>
                </a:solidFill>
                <a:effectLst>
                  <a:outerShdw blurRad="38100" dist="38100" dir="2700000" algn="tl">
                    <a:srgbClr val="000000">
                      <a:alpha val="43137"/>
                    </a:srgbClr>
                  </a:outerShdw>
                </a:effectLst>
                <a:latin typeface="Times New Roman" charset="0"/>
              </a:rPr>
              <a:t>unchanged</a:t>
            </a:r>
            <a:r>
              <a:rPr lang="en-US" dirty="0" smtClean="0">
                <a:solidFill>
                  <a:srgbClr val="00B0F0"/>
                </a:solidFill>
                <a:effectLst>
                  <a:outerShdw blurRad="38100" dist="38100" dir="2700000" algn="tl">
                    <a:srgbClr val="000000">
                      <a:alpha val="43137"/>
                    </a:srgbClr>
                  </a:outerShdw>
                </a:effectLst>
                <a:latin typeface="Times New Roman" charset="0"/>
              </a:rPr>
              <a:t> for the </a:t>
            </a:r>
            <a:r>
              <a:rPr lang="en-US" u="sng" dirty="0" smtClean="0">
                <a:solidFill>
                  <a:srgbClr val="00B0F0"/>
                </a:solidFill>
                <a:effectLst>
                  <a:outerShdw blurRad="38100" dist="38100" dir="2700000" algn="tl">
                    <a:srgbClr val="000000">
                      <a:alpha val="43137"/>
                    </a:srgbClr>
                  </a:outerShdw>
                </a:effectLst>
                <a:latin typeface="Times New Roman" charset="0"/>
              </a:rPr>
              <a:t>life</a:t>
            </a:r>
            <a:r>
              <a:rPr lang="en-US" dirty="0" smtClean="0">
                <a:solidFill>
                  <a:srgbClr val="00B0F0"/>
                </a:solidFill>
                <a:effectLst>
                  <a:outerShdw blurRad="38100" dist="38100" dir="2700000" algn="tl">
                    <a:srgbClr val="000000">
                      <a:alpha val="43137"/>
                    </a:srgbClr>
                  </a:outerShdw>
                </a:effectLst>
                <a:latin typeface="Times New Roman" charset="0"/>
              </a:rPr>
              <a:t> of an individual.</a:t>
            </a:r>
          </a:p>
          <a:p>
            <a:pPr eaLnBrk="1" hangingPunct="1"/>
            <a:r>
              <a:rPr lang="en-US" dirty="0" smtClean="0">
                <a:solidFill>
                  <a:srgbClr val="00B0F0"/>
                </a:solidFill>
                <a:effectLst>
                  <a:outerShdw blurRad="38100" dist="38100" dir="2700000" algn="tl">
                    <a:srgbClr val="000000">
                      <a:alpha val="43137"/>
                    </a:srgbClr>
                  </a:outerShdw>
                </a:effectLst>
                <a:latin typeface="Times New Roman" charset="0"/>
              </a:rPr>
              <a:t>Fingerprints have general characteristic </a:t>
            </a:r>
            <a:r>
              <a:rPr lang="en-US" u="sng" dirty="0" smtClean="0">
                <a:solidFill>
                  <a:srgbClr val="00B0F0"/>
                </a:solidFill>
                <a:effectLst>
                  <a:outerShdw blurRad="38100" dist="38100" dir="2700000" algn="tl">
                    <a:srgbClr val="000000">
                      <a:alpha val="43137"/>
                    </a:srgbClr>
                  </a:outerShdw>
                </a:effectLst>
                <a:latin typeface="Times New Roman" charset="0"/>
              </a:rPr>
              <a:t>ridge</a:t>
            </a:r>
            <a:r>
              <a:rPr lang="en-US" dirty="0" smtClean="0">
                <a:solidFill>
                  <a:srgbClr val="00B0F0"/>
                </a:solidFill>
                <a:effectLst>
                  <a:outerShdw blurRad="38100" dist="38100" dir="2700000" algn="tl">
                    <a:srgbClr val="000000">
                      <a:alpha val="43137"/>
                    </a:srgbClr>
                  </a:outerShdw>
                </a:effectLst>
                <a:latin typeface="Times New Roman" charset="0"/>
              </a:rPr>
              <a:t> patterns that allow them to be systematically identified.</a:t>
            </a:r>
          </a:p>
        </p:txBody>
      </p:sp>
      <p:pic>
        <p:nvPicPr>
          <p:cNvPr id="4" name="Picture 11"/>
          <p:cNvPicPr>
            <a:picLocks noChangeAspect="1" noChangeArrowheads="1"/>
          </p:cNvPicPr>
          <p:nvPr/>
        </p:nvPicPr>
        <p:blipFill>
          <a:blip r:embed="rId3">
            <a:lum bright="-12000" contrast="12000"/>
          </a:blip>
          <a:srcRect/>
          <a:stretch>
            <a:fillRect/>
          </a:stretch>
        </p:blipFill>
        <p:spPr bwMode="auto">
          <a:xfrm>
            <a:off x="457200" y="533400"/>
            <a:ext cx="885074" cy="941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blinds(horizontal)">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63810" t="39867" r="20833" b="41704"/>
          <a:stretch>
            <a:fillRect/>
          </a:stretch>
        </p:blipFill>
        <p:spPr bwMode="auto">
          <a:xfrm>
            <a:off x="2209800" y="990600"/>
            <a:ext cx="6578600" cy="493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20139" t="57528" r="64504" b="23148"/>
          <a:stretch>
            <a:fillRect/>
          </a:stretch>
        </p:blipFill>
        <p:spPr bwMode="auto">
          <a:xfrm>
            <a:off x="1981200" y="533400"/>
            <a:ext cx="6934200" cy="54534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34536" t="58296" r="49627" b="23148"/>
          <a:stretch>
            <a:fillRect/>
          </a:stretch>
        </p:blipFill>
        <p:spPr bwMode="auto">
          <a:xfrm>
            <a:off x="2209800" y="1371600"/>
            <a:ext cx="6364539" cy="466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49413" t="57528" r="35710" b="23148"/>
          <a:stretch>
            <a:fillRect/>
          </a:stretch>
        </p:blipFill>
        <p:spPr bwMode="auto">
          <a:xfrm>
            <a:off x="1978172" y="1143000"/>
            <a:ext cx="6022828" cy="488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4"/>
          <p:cNvSpPr txBox="1">
            <a:spLocks noChangeArrowheads="1"/>
          </p:cNvSpPr>
          <p:nvPr/>
        </p:nvSpPr>
        <p:spPr bwMode="auto">
          <a:xfrm rot="-5400000">
            <a:off x="-2340768" y="3036093"/>
            <a:ext cx="5905500" cy="766763"/>
          </a:xfrm>
          <a:prstGeom prst="rect">
            <a:avLst/>
          </a:prstGeom>
          <a:noFill/>
          <a:ln w="9525">
            <a:noFill/>
            <a:miter lim="800000"/>
            <a:headEnd/>
            <a:tailEnd/>
          </a:ln>
        </p:spPr>
        <p:txBody>
          <a:bodyPr lIns="109728" tIns="54864" rIns="109728" bIns="54864">
            <a:spAutoFit/>
          </a:bodyPr>
          <a:lstStyle/>
          <a:p>
            <a:pPr algn="ctr" defTabSz="1096963">
              <a:spcBef>
                <a:spcPct val="50000"/>
              </a:spcBef>
            </a:pPr>
            <a:r>
              <a:rPr lang="en-US" sz="4300" b="1" dirty="0">
                <a:solidFill>
                  <a:srgbClr val="FFFF00"/>
                </a:solidFill>
                <a:latin typeface="Times New Roman" charset="0"/>
              </a:rPr>
              <a:t>Ridge Characteristics </a:t>
            </a:r>
          </a:p>
        </p:txBody>
      </p:sp>
      <p:pic>
        <p:nvPicPr>
          <p:cNvPr id="21507" name="Picture 101"/>
          <p:cNvPicPr>
            <a:picLocks noChangeAspect="1" noChangeArrowheads="1"/>
          </p:cNvPicPr>
          <p:nvPr/>
        </p:nvPicPr>
        <p:blipFill>
          <a:blip r:embed="rId2"/>
          <a:srcRect l="63810" t="57544" r="20833" b="23148"/>
          <a:stretch>
            <a:fillRect/>
          </a:stretch>
        </p:blipFill>
        <p:spPr bwMode="auto">
          <a:xfrm>
            <a:off x="2286000" y="762000"/>
            <a:ext cx="6705600" cy="5269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85800" y="4191000"/>
            <a:ext cx="762000" cy="369332"/>
          </a:xfrm>
          <a:prstGeom prst="rect">
            <a:avLst/>
          </a:prstGeom>
          <a:solidFill>
            <a:schemeClr val="bg1"/>
          </a:solidFill>
        </p:spPr>
        <p:txBody>
          <a:bodyPr wrap="square" rtlCol="0">
            <a:spAutoFit/>
          </a:bodyPr>
          <a:lstStyle/>
          <a:p>
            <a:endParaRPr lang="en-US" dirty="0"/>
          </a:p>
        </p:txBody>
      </p:sp>
      <p:sp>
        <p:nvSpPr>
          <p:cNvPr id="22530" name="Text Box 5"/>
          <p:cNvSpPr txBox="1">
            <a:spLocks noChangeArrowheads="1"/>
          </p:cNvSpPr>
          <p:nvPr/>
        </p:nvSpPr>
        <p:spPr bwMode="auto">
          <a:xfrm>
            <a:off x="1095375" y="6477000"/>
            <a:ext cx="8763000" cy="276225"/>
          </a:xfrm>
          <a:prstGeom prst="rect">
            <a:avLst/>
          </a:prstGeom>
          <a:noFill/>
          <a:ln w="9525">
            <a:noFill/>
            <a:miter lim="800000"/>
            <a:headEnd/>
            <a:tailEnd/>
          </a:ln>
        </p:spPr>
        <p:txBody>
          <a:bodyPr>
            <a:spAutoFit/>
          </a:bodyPr>
          <a:lstStyle/>
          <a:p>
            <a:pPr algn="ctr" defTabSz="1096963">
              <a:spcBef>
                <a:spcPct val="50000"/>
              </a:spcBef>
            </a:pPr>
            <a:r>
              <a:rPr lang="en-US" sz="1200">
                <a:latin typeface="Times New Roman" charset="0"/>
              </a:rPr>
              <a:t>http://cnx.org/content/m12574/latest/properties.jpg</a:t>
            </a:r>
          </a:p>
        </p:txBody>
      </p:sp>
      <p:sp>
        <p:nvSpPr>
          <p:cNvPr id="22531" name="Text Box 6"/>
          <p:cNvSpPr txBox="1">
            <a:spLocks noChangeArrowheads="1"/>
          </p:cNvSpPr>
          <p:nvPr/>
        </p:nvSpPr>
        <p:spPr bwMode="auto">
          <a:xfrm>
            <a:off x="409575" y="225425"/>
            <a:ext cx="10134600" cy="646113"/>
          </a:xfrm>
          <a:prstGeom prst="rect">
            <a:avLst/>
          </a:prstGeom>
          <a:noFill/>
          <a:ln w="9525">
            <a:noFill/>
            <a:miter lim="800000"/>
            <a:headEnd/>
            <a:tailEnd/>
          </a:ln>
        </p:spPr>
        <p:txBody>
          <a:bodyPr>
            <a:spAutoFit/>
          </a:bodyPr>
          <a:lstStyle/>
          <a:p>
            <a:pPr algn="ctr" defTabSz="1096963">
              <a:spcBef>
                <a:spcPct val="50000"/>
              </a:spcBef>
            </a:pPr>
            <a:r>
              <a:rPr lang="en-US" sz="3600" b="1" dirty="0">
                <a:solidFill>
                  <a:srgbClr val="FFFF00"/>
                </a:solidFill>
                <a:latin typeface="Times New Roman" charset="0"/>
              </a:rPr>
              <a:t>Examples of Ridge Characteristics</a:t>
            </a:r>
          </a:p>
        </p:txBody>
      </p:sp>
      <p:grpSp>
        <p:nvGrpSpPr>
          <p:cNvPr id="22532" name="Group 17"/>
          <p:cNvGrpSpPr>
            <a:grpSpLocks/>
          </p:cNvGrpSpPr>
          <p:nvPr/>
        </p:nvGrpSpPr>
        <p:grpSpPr bwMode="auto">
          <a:xfrm>
            <a:off x="685800" y="914400"/>
            <a:ext cx="9696450" cy="5700712"/>
            <a:chOff x="240" y="635"/>
            <a:chExt cx="6108" cy="4309"/>
          </a:xfrm>
        </p:grpSpPr>
        <p:pic>
          <p:nvPicPr>
            <p:cNvPr id="22533" name="Picture 4"/>
            <p:cNvPicPr>
              <a:picLocks noChangeAspect="1" noChangeArrowheads="1"/>
            </p:cNvPicPr>
            <p:nvPr/>
          </p:nvPicPr>
          <p:blipFill>
            <a:blip r:embed="rId2"/>
            <a:srcRect/>
            <a:stretch>
              <a:fillRect/>
            </a:stretch>
          </p:blipFill>
          <p:spPr bwMode="auto">
            <a:xfrm>
              <a:off x="978" y="635"/>
              <a:ext cx="4944" cy="4309"/>
            </a:xfrm>
            <a:prstGeom prst="rect">
              <a:avLst/>
            </a:prstGeom>
            <a:noFill/>
            <a:ln w="9525">
              <a:noFill/>
              <a:miter lim="800000"/>
              <a:headEnd/>
              <a:tailEnd/>
            </a:ln>
          </p:spPr>
        </p:pic>
        <p:grpSp>
          <p:nvGrpSpPr>
            <p:cNvPr id="22534" name="Group 16"/>
            <p:cNvGrpSpPr>
              <a:grpSpLocks/>
            </p:cNvGrpSpPr>
            <p:nvPr/>
          </p:nvGrpSpPr>
          <p:grpSpPr bwMode="auto">
            <a:xfrm>
              <a:off x="240" y="1373"/>
              <a:ext cx="6108" cy="3245"/>
              <a:chOff x="276" y="1373"/>
              <a:chExt cx="6108" cy="3245"/>
            </a:xfrm>
          </p:grpSpPr>
          <p:sp>
            <p:nvSpPr>
              <p:cNvPr id="22535" name="Text Box 7"/>
              <p:cNvSpPr txBox="1">
                <a:spLocks noChangeArrowheads="1"/>
              </p:cNvSpPr>
              <p:nvPr/>
            </p:nvSpPr>
            <p:spPr bwMode="auto">
              <a:xfrm>
                <a:off x="4644" y="1373"/>
                <a:ext cx="1728" cy="279"/>
              </a:xfrm>
              <a:prstGeom prst="rect">
                <a:avLst/>
              </a:prstGeom>
              <a:solidFill>
                <a:schemeClr val="bg1"/>
              </a:solidFill>
              <a:ln w="9525">
                <a:noFill/>
                <a:miter lim="800000"/>
                <a:headEnd/>
                <a:tailEnd/>
              </a:ln>
            </p:spPr>
            <p:txBody>
              <a:bodyPr>
                <a:spAutoFit/>
              </a:bodyPr>
              <a:lstStyle/>
              <a:p>
                <a:pPr defTabSz="1096963">
                  <a:spcBef>
                    <a:spcPct val="50000"/>
                  </a:spcBef>
                </a:pPr>
                <a:r>
                  <a:rPr lang="en-US" dirty="0"/>
                  <a:t>Crossover</a:t>
                </a:r>
              </a:p>
            </p:txBody>
          </p:sp>
          <p:sp>
            <p:nvSpPr>
              <p:cNvPr id="22536" name="Text Box 8"/>
              <p:cNvSpPr txBox="1">
                <a:spLocks noChangeArrowheads="1"/>
              </p:cNvSpPr>
              <p:nvPr/>
            </p:nvSpPr>
            <p:spPr bwMode="auto">
              <a:xfrm>
                <a:off x="4656" y="1824"/>
                <a:ext cx="1728" cy="279"/>
              </a:xfrm>
              <a:prstGeom prst="rect">
                <a:avLst/>
              </a:prstGeom>
              <a:solidFill>
                <a:schemeClr val="bg1"/>
              </a:solidFill>
              <a:ln w="9525">
                <a:noFill/>
                <a:miter lim="800000"/>
                <a:headEnd/>
                <a:tailEnd/>
              </a:ln>
            </p:spPr>
            <p:txBody>
              <a:bodyPr>
                <a:spAutoFit/>
              </a:bodyPr>
              <a:lstStyle/>
              <a:p>
                <a:pPr defTabSz="1096963">
                  <a:spcBef>
                    <a:spcPct val="50000"/>
                  </a:spcBef>
                </a:pPr>
                <a:r>
                  <a:rPr lang="en-US"/>
                  <a:t>Core</a:t>
                </a:r>
              </a:p>
            </p:txBody>
          </p:sp>
          <p:sp>
            <p:nvSpPr>
              <p:cNvPr id="22537" name="Text Box 9"/>
              <p:cNvSpPr txBox="1">
                <a:spLocks noChangeArrowheads="1"/>
              </p:cNvSpPr>
              <p:nvPr/>
            </p:nvSpPr>
            <p:spPr bwMode="auto">
              <a:xfrm>
                <a:off x="4656" y="2304"/>
                <a:ext cx="1728" cy="279"/>
              </a:xfrm>
              <a:prstGeom prst="rect">
                <a:avLst/>
              </a:prstGeom>
              <a:solidFill>
                <a:schemeClr val="bg1"/>
              </a:solidFill>
              <a:ln w="9525">
                <a:noFill/>
                <a:miter lim="800000"/>
                <a:headEnd/>
                <a:tailEnd/>
              </a:ln>
            </p:spPr>
            <p:txBody>
              <a:bodyPr>
                <a:spAutoFit/>
              </a:bodyPr>
              <a:lstStyle/>
              <a:p>
                <a:pPr defTabSz="1096963">
                  <a:spcBef>
                    <a:spcPct val="50000"/>
                  </a:spcBef>
                </a:pPr>
                <a:r>
                  <a:rPr lang="en-US"/>
                  <a:t>Bifurcation (fork)</a:t>
                </a:r>
              </a:p>
            </p:txBody>
          </p:sp>
          <p:sp>
            <p:nvSpPr>
              <p:cNvPr id="22538" name="Text Box 10"/>
              <p:cNvSpPr txBox="1">
                <a:spLocks noChangeArrowheads="1"/>
              </p:cNvSpPr>
              <p:nvPr/>
            </p:nvSpPr>
            <p:spPr bwMode="auto">
              <a:xfrm>
                <a:off x="4656" y="2851"/>
                <a:ext cx="1728" cy="279"/>
              </a:xfrm>
              <a:prstGeom prst="rect">
                <a:avLst/>
              </a:prstGeom>
              <a:solidFill>
                <a:schemeClr val="bg1"/>
              </a:solidFill>
              <a:ln w="9525">
                <a:noFill/>
                <a:miter lim="800000"/>
                <a:headEnd/>
                <a:tailEnd/>
              </a:ln>
            </p:spPr>
            <p:txBody>
              <a:bodyPr>
                <a:spAutoFit/>
              </a:bodyPr>
              <a:lstStyle/>
              <a:p>
                <a:pPr defTabSz="1096963">
                  <a:spcBef>
                    <a:spcPct val="50000"/>
                  </a:spcBef>
                </a:pPr>
                <a:r>
                  <a:rPr lang="en-US"/>
                  <a:t>Ridge ending</a:t>
                </a:r>
              </a:p>
            </p:txBody>
          </p:sp>
          <p:sp>
            <p:nvSpPr>
              <p:cNvPr id="22539" name="Text Box 11"/>
              <p:cNvSpPr txBox="1">
                <a:spLocks noChangeArrowheads="1"/>
              </p:cNvSpPr>
              <p:nvPr/>
            </p:nvSpPr>
            <p:spPr bwMode="auto">
              <a:xfrm>
                <a:off x="4656" y="3331"/>
                <a:ext cx="1728" cy="279"/>
              </a:xfrm>
              <a:prstGeom prst="rect">
                <a:avLst/>
              </a:prstGeom>
              <a:solidFill>
                <a:schemeClr val="bg1"/>
              </a:solidFill>
              <a:ln w="9525">
                <a:noFill/>
                <a:miter lim="800000"/>
                <a:headEnd/>
                <a:tailEnd/>
              </a:ln>
            </p:spPr>
            <p:txBody>
              <a:bodyPr>
                <a:spAutoFit/>
              </a:bodyPr>
              <a:lstStyle/>
              <a:p>
                <a:pPr defTabSz="1096963">
                  <a:spcBef>
                    <a:spcPct val="50000"/>
                  </a:spcBef>
                </a:pPr>
                <a:r>
                  <a:rPr lang="en-US"/>
                  <a:t>Island</a:t>
                </a:r>
              </a:p>
            </p:txBody>
          </p:sp>
          <p:sp>
            <p:nvSpPr>
              <p:cNvPr id="22540" name="Text Box 12"/>
              <p:cNvSpPr txBox="1">
                <a:spLocks noChangeArrowheads="1"/>
              </p:cNvSpPr>
              <p:nvPr/>
            </p:nvSpPr>
            <p:spPr bwMode="auto">
              <a:xfrm>
                <a:off x="4656" y="3840"/>
                <a:ext cx="1728" cy="279"/>
              </a:xfrm>
              <a:prstGeom prst="rect">
                <a:avLst/>
              </a:prstGeom>
              <a:solidFill>
                <a:schemeClr val="bg1"/>
              </a:solidFill>
              <a:ln w="9525">
                <a:noFill/>
                <a:miter lim="800000"/>
                <a:headEnd/>
                <a:tailEnd/>
              </a:ln>
            </p:spPr>
            <p:txBody>
              <a:bodyPr>
                <a:spAutoFit/>
              </a:bodyPr>
              <a:lstStyle/>
              <a:p>
                <a:pPr defTabSz="1096963">
                  <a:spcBef>
                    <a:spcPct val="50000"/>
                  </a:spcBef>
                </a:pPr>
                <a:r>
                  <a:rPr lang="en-US"/>
                  <a:t>Delta</a:t>
                </a:r>
              </a:p>
            </p:txBody>
          </p:sp>
          <p:sp>
            <p:nvSpPr>
              <p:cNvPr id="22541" name="Text Box 13"/>
              <p:cNvSpPr txBox="1">
                <a:spLocks noChangeArrowheads="1"/>
              </p:cNvSpPr>
              <p:nvPr/>
            </p:nvSpPr>
            <p:spPr bwMode="auto">
              <a:xfrm>
                <a:off x="4608" y="4339"/>
                <a:ext cx="1728" cy="279"/>
              </a:xfrm>
              <a:prstGeom prst="rect">
                <a:avLst/>
              </a:prstGeom>
              <a:solidFill>
                <a:schemeClr val="bg1"/>
              </a:solidFill>
              <a:ln w="9525">
                <a:noFill/>
                <a:miter lim="800000"/>
                <a:headEnd/>
                <a:tailEnd/>
              </a:ln>
            </p:spPr>
            <p:txBody>
              <a:bodyPr>
                <a:spAutoFit/>
              </a:bodyPr>
              <a:lstStyle/>
              <a:p>
                <a:pPr defTabSz="1096963">
                  <a:spcBef>
                    <a:spcPct val="50000"/>
                  </a:spcBef>
                </a:pPr>
                <a:r>
                  <a:rPr lang="en-US"/>
                  <a:t>Pore</a:t>
                </a:r>
              </a:p>
            </p:txBody>
          </p:sp>
          <p:sp>
            <p:nvSpPr>
              <p:cNvPr id="22542" name="Text Box 14"/>
              <p:cNvSpPr txBox="1">
                <a:spLocks noChangeArrowheads="1"/>
              </p:cNvSpPr>
              <p:nvPr/>
            </p:nvSpPr>
            <p:spPr bwMode="auto">
              <a:xfrm>
                <a:off x="276" y="3112"/>
                <a:ext cx="528" cy="279"/>
              </a:xfrm>
              <a:prstGeom prst="rect">
                <a:avLst/>
              </a:prstGeom>
              <a:noFill/>
              <a:ln w="9525">
                <a:noFill/>
                <a:miter lim="800000"/>
                <a:headEnd/>
                <a:tailEnd/>
              </a:ln>
            </p:spPr>
            <p:txBody>
              <a:bodyPr>
                <a:spAutoFit/>
              </a:bodyPr>
              <a:lstStyle/>
              <a:p>
                <a:pPr defTabSz="1096963">
                  <a:spcBef>
                    <a:spcPct val="50000"/>
                  </a:spcBef>
                </a:pPr>
                <a:r>
                  <a:rPr lang="en-US" dirty="0"/>
                  <a:t>Scar</a:t>
                </a:r>
              </a:p>
            </p:txBody>
          </p:sp>
          <p:sp>
            <p:nvSpPr>
              <p:cNvPr id="22543" name="Line 15"/>
              <p:cNvSpPr>
                <a:spLocks noChangeShapeType="1"/>
              </p:cNvSpPr>
              <p:nvPr/>
            </p:nvSpPr>
            <p:spPr bwMode="auto">
              <a:xfrm flipV="1">
                <a:off x="768" y="2976"/>
                <a:ext cx="384" cy="144"/>
              </a:xfrm>
              <a:prstGeom prst="line">
                <a:avLst/>
              </a:prstGeom>
              <a:noFill/>
              <a:ln w="28575">
                <a:solidFill>
                  <a:schemeClr val="tx1"/>
                </a:solidFill>
                <a:round/>
                <a:headEnd/>
                <a:tailEnd/>
              </a:ln>
            </p:spPr>
            <p:txBody>
              <a:bodyPr/>
              <a:lstStyle/>
              <a:p>
                <a:endParaRPr lang="en-US"/>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4"/>
          <p:cNvSpPr>
            <a:spLocks noGrp="1"/>
          </p:cNvSpPr>
          <p:nvPr>
            <p:ph type="sldNum" sz="quarter" idx="11"/>
          </p:nvPr>
        </p:nvSpPr>
        <p:spPr>
          <a:noFill/>
        </p:spPr>
        <p:txBody>
          <a:bodyPr/>
          <a:lstStyle/>
          <a:p>
            <a:fld id="{110971C8-4CAD-4BCF-9F44-418A8E62A82F}" type="slidenum">
              <a:rPr lang="en-US" smtClean="0"/>
              <a:pPr/>
              <a:t>26</a:t>
            </a:fld>
            <a:endParaRPr lang="en-US" b="0" smtClean="0"/>
          </a:p>
        </p:txBody>
      </p:sp>
      <p:sp>
        <p:nvSpPr>
          <p:cNvPr id="53250" name="Rectangle 2"/>
          <p:cNvSpPr>
            <a:spLocks noGrp="1" noChangeArrowheads="1"/>
          </p:cNvSpPr>
          <p:nvPr>
            <p:ph type="title"/>
          </p:nvPr>
        </p:nvSpPr>
        <p:spPr/>
        <p:txBody>
          <a:bodyPr/>
          <a:lstStyle/>
          <a:p>
            <a:pPr>
              <a:defRPr/>
            </a:pPr>
            <a:r>
              <a:rPr lang="en-US" b="1" dirty="0" smtClean="0">
                <a:solidFill>
                  <a:srgbClr val="00CCFF"/>
                </a:solidFill>
                <a:latin typeface="Toronto" pitchFamily="34" charset="0"/>
              </a:rPr>
              <a:t>Fingerprint Minutiae</a:t>
            </a:r>
          </a:p>
        </p:txBody>
      </p:sp>
      <p:pic>
        <p:nvPicPr>
          <p:cNvPr id="29701" name="Picture 6"/>
          <p:cNvPicPr>
            <a:picLocks noGrp="1" noChangeAspect="1" noChangeArrowheads="1"/>
          </p:cNvPicPr>
          <p:nvPr>
            <p:ph idx="1"/>
          </p:nvPr>
        </p:nvPicPr>
        <p:blipFill>
          <a:blip r:embed="rId2"/>
          <a:srcRect/>
          <a:stretch>
            <a:fillRect/>
          </a:stretch>
        </p:blipFill>
        <p:spPr>
          <a:xfrm>
            <a:off x="1095376" y="2066925"/>
            <a:ext cx="8505824" cy="4114800"/>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6"/>
          <p:cNvPicPr>
            <a:picLocks noChangeAspect="1" noChangeArrowheads="1"/>
          </p:cNvPicPr>
          <p:nvPr/>
        </p:nvPicPr>
        <p:blipFill>
          <a:blip r:embed="rId2"/>
          <a:srcRect/>
          <a:stretch>
            <a:fillRect/>
          </a:stretch>
        </p:blipFill>
        <p:spPr bwMode="auto">
          <a:xfrm>
            <a:off x="2578100" y="600075"/>
            <a:ext cx="5969000" cy="5968244"/>
          </a:xfrm>
          <a:prstGeom prst="rect">
            <a:avLst/>
          </a:prstGeom>
          <a:noFill/>
          <a:ln w="9525">
            <a:noFill/>
            <a:miter lim="800000"/>
            <a:headEnd/>
            <a:tailEnd/>
          </a:ln>
        </p:spPr>
      </p:pic>
      <p:sp>
        <p:nvSpPr>
          <p:cNvPr id="23555" name="Text Box 8"/>
          <p:cNvSpPr txBox="1">
            <a:spLocks noChangeArrowheads="1"/>
          </p:cNvSpPr>
          <p:nvPr/>
        </p:nvSpPr>
        <p:spPr bwMode="auto">
          <a:xfrm>
            <a:off x="914400" y="150813"/>
            <a:ext cx="9296400" cy="461962"/>
          </a:xfrm>
          <a:prstGeom prst="rect">
            <a:avLst/>
          </a:prstGeom>
          <a:solidFill>
            <a:srgbClr val="FFFF00"/>
          </a:solidFill>
          <a:ln w="9525">
            <a:noFill/>
            <a:miter lim="800000"/>
            <a:headEnd/>
            <a:tailEnd/>
          </a:ln>
        </p:spPr>
        <p:txBody>
          <a:bodyPr>
            <a:spAutoFit/>
          </a:bodyPr>
          <a:lstStyle/>
          <a:p>
            <a:pPr algn="ctr" defTabSz="1096963">
              <a:spcBef>
                <a:spcPct val="50000"/>
              </a:spcBef>
            </a:pPr>
            <a:r>
              <a:rPr lang="en-US" sz="2400">
                <a:latin typeface="Times New Roman" charset="0"/>
              </a:rPr>
              <a:t>How many ridge characteristics can you identify in this fingerprint?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533400" y="152400"/>
            <a:ext cx="9829800" cy="2646878"/>
          </a:xfrm>
          <a:prstGeom prst="rect">
            <a:avLst/>
          </a:prstGeom>
          <a:noFill/>
          <a:ln w="9525">
            <a:noFill/>
            <a:miter lim="800000"/>
            <a:headEnd/>
            <a:tailEnd/>
          </a:ln>
        </p:spPr>
        <p:txBody>
          <a:bodyPr wrap="square">
            <a:spAutoFit/>
          </a:bodyPr>
          <a:lstStyle/>
          <a:p>
            <a:pPr algn="just" defTabSz="1096963"/>
            <a:r>
              <a:rPr lang="en-US" sz="3600" b="1" dirty="0">
                <a:solidFill>
                  <a:srgbClr val="FFFF00"/>
                </a:solidFill>
                <a:latin typeface="Times New Roman" charset="0"/>
              </a:rPr>
              <a:t>Fingerprint Identification</a:t>
            </a:r>
          </a:p>
          <a:p>
            <a:pPr algn="just" defTabSz="1096963"/>
            <a:endParaRPr lang="en-US" sz="1000" dirty="0">
              <a:latin typeface="Times New Roman" charset="0"/>
            </a:endParaRPr>
          </a:p>
          <a:p>
            <a:pPr algn="just" defTabSz="1096963"/>
            <a:r>
              <a:rPr lang="en-US" sz="2400" dirty="0">
                <a:solidFill>
                  <a:srgbClr val="00CCFF"/>
                </a:solidFill>
                <a:latin typeface="Times New Roman" charset="0"/>
              </a:rPr>
              <a:t>When minutiae on two different prints match, these are called points of </a:t>
            </a:r>
            <a:r>
              <a:rPr lang="en-US" sz="2400" b="1" dirty="0">
                <a:solidFill>
                  <a:srgbClr val="00CCFF"/>
                </a:solidFill>
                <a:latin typeface="Times New Roman" charset="0"/>
              </a:rPr>
              <a:t>similarity</a:t>
            </a:r>
            <a:r>
              <a:rPr lang="en-US" sz="2400" dirty="0">
                <a:solidFill>
                  <a:srgbClr val="00CCFF"/>
                </a:solidFill>
                <a:latin typeface="Times New Roman" charset="0"/>
              </a:rPr>
              <a:t> or points of </a:t>
            </a:r>
            <a:r>
              <a:rPr lang="en-US" sz="2400" b="1" dirty="0">
                <a:solidFill>
                  <a:srgbClr val="00CCFF"/>
                </a:solidFill>
                <a:latin typeface="Times New Roman" charset="0"/>
              </a:rPr>
              <a:t>identification</a:t>
            </a:r>
            <a:r>
              <a:rPr lang="en-US" sz="2400" dirty="0">
                <a:solidFill>
                  <a:srgbClr val="00CCFF"/>
                </a:solidFill>
                <a:latin typeface="Times New Roman" charset="0"/>
              </a:rPr>
              <a:t>. At this point there is </a:t>
            </a:r>
            <a:r>
              <a:rPr lang="en-US" sz="2400" b="1" dirty="0">
                <a:solidFill>
                  <a:srgbClr val="00CCFF"/>
                </a:solidFill>
                <a:latin typeface="Times New Roman" charset="0"/>
              </a:rPr>
              <a:t>no</a:t>
            </a:r>
            <a:r>
              <a:rPr lang="en-US" sz="2400" dirty="0">
                <a:solidFill>
                  <a:srgbClr val="00CCFF"/>
                </a:solidFill>
                <a:latin typeface="Times New Roman" charset="0"/>
              </a:rPr>
              <a:t> international standard for the number of points of identification required for a match between two fingerprints. However, the United Kingdom requires a minimum </a:t>
            </a:r>
            <a:r>
              <a:rPr lang="en-US" sz="2400" b="1" dirty="0">
                <a:solidFill>
                  <a:srgbClr val="00CCFF"/>
                </a:solidFill>
                <a:latin typeface="Times New Roman" charset="0"/>
              </a:rPr>
              <a:t>sixteen</a:t>
            </a:r>
            <a:r>
              <a:rPr lang="en-US" sz="2400" dirty="0">
                <a:solidFill>
                  <a:srgbClr val="00CCFF"/>
                </a:solidFill>
                <a:latin typeface="Times New Roman" charset="0"/>
              </a:rPr>
              <a:t> points while Australia requires </a:t>
            </a:r>
            <a:r>
              <a:rPr lang="en-US" sz="2400" b="1" dirty="0">
                <a:solidFill>
                  <a:srgbClr val="00CCFF"/>
                </a:solidFill>
                <a:latin typeface="Times New Roman" charset="0"/>
              </a:rPr>
              <a:t>twelve</a:t>
            </a:r>
            <a:r>
              <a:rPr lang="en-US" sz="2400" dirty="0">
                <a:solidFill>
                  <a:srgbClr val="00CCFF"/>
                </a:solidFill>
                <a:latin typeface="Times New Roman" charset="0"/>
              </a:rPr>
              <a:t>. </a:t>
            </a:r>
          </a:p>
        </p:txBody>
      </p:sp>
      <p:grpSp>
        <p:nvGrpSpPr>
          <p:cNvPr id="2" name="Group 16"/>
          <p:cNvGrpSpPr>
            <a:grpSpLocks/>
          </p:cNvGrpSpPr>
          <p:nvPr/>
        </p:nvGrpSpPr>
        <p:grpSpPr bwMode="auto">
          <a:xfrm>
            <a:off x="457200" y="2819193"/>
            <a:ext cx="10363201" cy="3608334"/>
            <a:chOff x="57" y="2035"/>
            <a:chExt cx="6711" cy="2728"/>
          </a:xfrm>
        </p:grpSpPr>
        <p:sp>
          <p:nvSpPr>
            <p:cNvPr id="24581" name="Text Box 6"/>
            <p:cNvSpPr txBox="1">
              <a:spLocks noChangeArrowheads="1"/>
            </p:cNvSpPr>
            <p:nvPr/>
          </p:nvSpPr>
          <p:spPr bwMode="auto">
            <a:xfrm>
              <a:off x="156" y="2035"/>
              <a:ext cx="6000" cy="442"/>
            </a:xfrm>
            <a:prstGeom prst="rect">
              <a:avLst/>
            </a:prstGeom>
            <a:noFill/>
            <a:ln w="9525">
              <a:noFill/>
              <a:miter lim="800000"/>
              <a:headEnd/>
              <a:tailEnd/>
            </a:ln>
          </p:spPr>
          <p:txBody>
            <a:bodyPr>
              <a:spAutoFit/>
            </a:bodyPr>
            <a:lstStyle/>
            <a:p>
              <a:pPr algn="ctr" defTabSz="1096963">
                <a:spcBef>
                  <a:spcPct val="50000"/>
                </a:spcBef>
              </a:pPr>
              <a:r>
                <a:rPr lang="en-US" sz="3200" b="1" dirty="0">
                  <a:solidFill>
                    <a:srgbClr val="FFC000"/>
                  </a:solidFill>
                  <a:latin typeface="Times New Roman" charset="0"/>
                </a:rPr>
                <a:t>Automated Fingerprint Identification System</a:t>
              </a:r>
              <a:r>
                <a:rPr lang="en-US" sz="3200" dirty="0">
                  <a:solidFill>
                    <a:srgbClr val="FFC000"/>
                  </a:solidFill>
                  <a:latin typeface="Times New Roman" charset="0"/>
                </a:rPr>
                <a:t> (</a:t>
              </a:r>
              <a:r>
                <a:rPr lang="en-US" sz="3200" b="1" dirty="0">
                  <a:solidFill>
                    <a:srgbClr val="FFC000"/>
                  </a:solidFill>
                  <a:latin typeface="Times New Roman" charset="0"/>
                </a:rPr>
                <a:t>AFIS</a:t>
              </a:r>
              <a:r>
                <a:rPr lang="en-US" sz="3200" dirty="0">
                  <a:solidFill>
                    <a:srgbClr val="FFC000"/>
                  </a:solidFill>
                  <a:latin typeface="Times New Roman" charset="0"/>
                </a:rPr>
                <a:t>)</a:t>
              </a:r>
            </a:p>
          </p:txBody>
        </p:sp>
        <p:grpSp>
          <p:nvGrpSpPr>
            <p:cNvPr id="24582" name="Group 15"/>
            <p:cNvGrpSpPr>
              <a:grpSpLocks/>
            </p:cNvGrpSpPr>
            <p:nvPr/>
          </p:nvGrpSpPr>
          <p:grpSpPr bwMode="auto">
            <a:xfrm>
              <a:off x="57" y="2832"/>
              <a:ext cx="6711" cy="1931"/>
              <a:chOff x="57" y="2832"/>
              <a:chExt cx="6711" cy="1931"/>
            </a:xfrm>
          </p:grpSpPr>
          <p:pic>
            <p:nvPicPr>
              <p:cNvPr id="24586" name="Picture 12"/>
              <p:cNvPicPr>
                <a:picLocks noChangeAspect="1" noChangeArrowheads="1"/>
              </p:cNvPicPr>
              <p:nvPr/>
            </p:nvPicPr>
            <p:blipFill>
              <a:blip r:embed="rId2"/>
              <a:srcRect/>
              <a:stretch>
                <a:fillRect/>
              </a:stretch>
            </p:blipFill>
            <p:spPr bwMode="auto">
              <a:xfrm>
                <a:off x="57" y="2842"/>
                <a:ext cx="3150" cy="1746"/>
              </a:xfrm>
              <a:prstGeom prst="rect">
                <a:avLst/>
              </a:prstGeom>
              <a:noFill/>
              <a:ln w="9525">
                <a:noFill/>
                <a:miter lim="800000"/>
                <a:headEnd/>
                <a:tailEnd/>
              </a:ln>
            </p:spPr>
          </p:pic>
          <p:sp>
            <p:nvSpPr>
              <p:cNvPr id="24584" name="Text Box 13"/>
              <p:cNvSpPr txBox="1">
                <a:spLocks noChangeArrowheads="1"/>
              </p:cNvSpPr>
              <p:nvPr/>
            </p:nvSpPr>
            <p:spPr bwMode="auto">
              <a:xfrm>
                <a:off x="3312" y="2832"/>
                <a:ext cx="3456" cy="1931"/>
              </a:xfrm>
              <a:prstGeom prst="rect">
                <a:avLst/>
              </a:prstGeom>
              <a:noFill/>
              <a:ln w="9525">
                <a:noFill/>
                <a:miter lim="800000"/>
                <a:headEnd/>
                <a:tailEnd/>
              </a:ln>
            </p:spPr>
            <p:txBody>
              <a:bodyPr>
                <a:spAutoFit/>
              </a:bodyPr>
              <a:lstStyle/>
              <a:p>
                <a:pPr algn="just" defTabSz="1096963">
                  <a:spcBef>
                    <a:spcPct val="50000"/>
                  </a:spcBef>
                </a:pPr>
                <a:r>
                  <a:rPr lang="en-US" sz="2000" dirty="0">
                    <a:solidFill>
                      <a:srgbClr val="FFC000"/>
                    </a:solidFill>
                    <a:latin typeface="Times New Roman" charset="0"/>
                  </a:rPr>
                  <a:t>AFIS is a computerized system capable of reading, classifying, matching, and storing fingerprints for criminal justice agencies. Quality latent fingerprints are entered into the AFIS for a search for possible matches against the state maintained databases for fingerprint records to  help establish the identity of unknown deceased persons or suspects in a criminal case. </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48640" y="1219200"/>
            <a:ext cx="9875520" cy="685800"/>
          </a:xfrm>
        </p:spPr>
        <p:txBody>
          <a:bodyPr/>
          <a:lstStyle/>
          <a:p>
            <a:pPr>
              <a:buFont typeface="Wingdings" charset="2"/>
              <a:buNone/>
            </a:pPr>
            <a:r>
              <a:rPr lang="en-US" sz="3600" b="1" dirty="0">
                <a:solidFill>
                  <a:srgbClr val="FF0000"/>
                </a:solidFill>
              </a:rPr>
              <a:t>How are fingerprints analyzed?</a:t>
            </a:r>
          </a:p>
        </p:txBody>
      </p:sp>
      <p:sp>
        <p:nvSpPr>
          <p:cNvPr id="14340" name="Rectangle 4"/>
          <p:cNvSpPr>
            <a:spLocks noChangeArrowheads="1"/>
          </p:cNvSpPr>
          <p:nvPr/>
        </p:nvSpPr>
        <p:spPr bwMode="auto">
          <a:xfrm>
            <a:off x="548640" y="2133600"/>
            <a:ext cx="6492240" cy="6858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75000"/>
              <a:buFont typeface="Wingdings" charset="2"/>
              <a:buNone/>
            </a:pPr>
            <a:r>
              <a:rPr lang="en-US" sz="3200" dirty="0">
                <a:solidFill>
                  <a:schemeClr val="accent1">
                    <a:lumMod val="90000"/>
                  </a:schemeClr>
                </a:solidFill>
              </a:rPr>
              <a:t>Minutiae</a:t>
            </a:r>
          </a:p>
        </p:txBody>
      </p:sp>
      <p:sp>
        <p:nvSpPr>
          <p:cNvPr id="14342" name="Rectangle 6"/>
          <p:cNvSpPr>
            <a:spLocks noChangeArrowheads="1"/>
          </p:cNvSpPr>
          <p:nvPr/>
        </p:nvSpPr>
        <p:spPr bwMode="auto">
          <a:xfrm>
            <a:off x="548640" y="4419600"/>
            <a:ext cx="6492240" cy="1143000"/>
          </a:xfrm>
          <a:prstGeom prst="rect">
            <a:avLst/>
          </a:prstGeom>
          <a:noFill/>
          <a:ln w="9525">
            <a:noFill/>
            <a:miter lim="800000"/>
            <a:headEnd/>
            <a:tailEnd/>
          </a:ln>
          <a:effectLst/>
        </p:spPr>
        <p:txBody>
          <a:bodyPr/>
          <a:lstStyle/>
          <a:p>
            <a:pPr marL="342900" indent="-342900" eaLnBrk="1" hangingPunct="1">
              <a:spcBef>
                <a:spcPct val="20000"/>
              </a:spcBef>
              <a:buClr>
                <a:schemeClr val="bg2"/>
              </a:buClr>
              <a:buSzPct val="75000"/>
              <a:buFont typeface="Wingdings" charset="2"/>
              <a:buNone/>
            </a:pPr>
            <a:endParaRPr lang="en-US" sz="3200"/>
          </a:p>
        </p:txBody>
      </p:sp>
      <p:pic>
        <p:nvPicPr>
          <p:cNvPr id="14343" name="Picture 7" descr="minutiae,bif"/>
          <p:cNvPicPr>
            <a:picLocks noChangeAspect="1" noChangeArrowheads="1"/>
          </p:cNvPicPr>
          <p:nvPr/>
        </p:nvPicPr>
        <p:blipFill>
          <a:blip r:embed="rId2"/>
          <a:srcRect/>
          <a:stretch>
            <a:fillRect/>
          </a:stretch>
        </p:blipFill>
        <p:spPr bwMode="auto">
          <a:xfrm>
            <a:off x="2834640" y="2971800"/>
            <a:ext cx="2468880" cy="1703388"/>
          </a:xfrm>
          <a:prstGeom prst="rect">
            <a:avLst/>
          </a:prstGeom>
          <a:noFill/>
          <a:ln w="9525">
            <a:solidFill>
              <a:schemeClr val="tx1"/>
            </a:solidFill>
            <a:miter lim="800000"/>
            <a:headEnd/>
            <a:tailEnd/>
          </a:ln>
        </p:spPr>
      </p:pic>
      <p:pic>
        <p:nvPicPr>
          <p:cNvPr id="14344" name="Picture 8" descr="minutiae,dot"/>
          <p:cNvPicPr>
            <a:picLocks noChangeAspect="1" noChangeArrowheads="1"/>
          </p:cNvPicPr>
          <p:nvPr/>
        </p:nvPicPr>
        <p:blipFill>
          <a:blip r:embed="rId3"/>
          <a:srcRect/>
          <a:stretch>
            <a:fillRect/>
          </a:stretch>
        </p:blipFill>
        <p:spPr bwMode="auto">
          <a:xfrm>
            <a:off x="365760" y="3886201"/>
            <a:ext cx="2377440" cy="1641475"/>
          </a:xfrm>
          <a:prstGeom prst="rect">
            <a:avLst/>
          </a:prstGeom>
          <a:noFill/>
          <a:ln w="9525">
            <a:solidFill>
              <a:schemeClr val="tx1"/>
            </a:solidFill>
            <a:miter lim="800000"/>
            <a:headEnd/>
            <a:tailEnd/>
          </a:ln>
        </p:spPr>
      </p:pic>
      <p:pic>
        <p:nvPicPr>
          <p:cNvPr id="14345" name="Picture 9" descr="minutiae,isl"/>
          <p:cNvPicPr>
            <a:picLocks noChangeAspect="1" noChangeArrowheads="1"/>
          </p:cNvPicPr>
          <p:nvPr/>
        </p:nvPicPr>
        <p:blipFill>
          <a:blip r:embed="rId4"/>
          <a:srcRect/>
          <a:stretch>
            <a:fillRect/>
          </a:stretch>
        </p:blipFill>
        <p:spPr bwMode="auto">
          <a:xfrm>
            <a:off x="5394960" y="3962400"/>
            <a:ext cx="2560320" cy="1766888"/>
          </a:xfrm>
          <a:prstGeom prst="rect">
            <a:avLst/>
          </a:prstGeom>
          <a:noFill/>
          <a:ln w="9525">
            <a:solidFill>
              <a:schemeClr val="tx1"/>
            </a:solidFill>
            <a:miter lim="800000"/>
            <a:headEnd/>
            <a:tailEnd/>
          </a:ln>
        </p:spPr>
      </p:pic>
      <p:pic>
        <p:nvPicPr>
          <p:cNvPr id="14346" name="Picture 10" descr="minutiae,rid"/>
          <p:cNvPicPr>
            <a:picLocks noChangeAspect="1" noChangeArrowheads="1"/>
          </p:cNvPicPr>
          <p:nvPr/>
        </p:nvPicPr>
        <p:blipFill>
          <a:blip r:embed="rId5"/>
          <a:srcRect/>
          <a:stretch>
            <a:fillRect/>
          </a:stretch>
        </p:blipFill>
        <p:spPr bwMode="auto">
          <a:xfrm>
            <a:off x="8046720" y="2971800"/>
            <a:ext cx="2560320" cy="1766888"/>
          </a:xfrm>
          <a:prstGeom prst="rect">
            <a:avLst/>
          </a:prstGeom>
          <a:noFill/>
          <a:ln w="9525">
            <a:solidFill>
              <a:schemeClr val="tx1"/>
            </a:solidFill>
            <a:miter lim="800000"/>
            <a:headEnd/>
            <a:tailEnd/>
          </a:ln>
        </p:spPr>
      </p:pic>
      <p:sp>
        <p:nvSpPr>
          <p:cNvPr id="14347" name="Text Box 11"/>
          <p:cNvSpPr txBox="1">
            <a:spLocks noChangeArrowheads="1"/>
          </p:cNvSpPr>
          <p:nvPr/>
        </p:nvSpPr>
        <p:spPr bwMode="auto">
          <a:xfrm>
            <a:off x="1188720" y="5638800"/>
            <a:ext cx="663964" cy="461665"/>
          </a:xfrm>
          <a:prstGeom prst="rect">
            <a:avLst/>
          </a:prstGeom>
          <a:noFill/>
          <a:ln w="9525">
            <a:noFill/>
            <a:miter lim="800000"/>
            <a:headEnd/>
            <a:tailEnd/>
          </a:ln>
          <a:effectLst/>
        </p:spPr>
        <p:txBody>
          <a:bodyPr wrap="none">
            <a:spAutoFit/>
          </a:bodyPr>
          <a:lstStyle/>
          <a:p>
            <a:r>
              <a:rPr lang="en-US" sz="2400" dirty="0">
                <a:solidFill>
                  <a:srgbClr val="FFFF00"/>
                </a:solidFill>
              </a:rPr>
              <a:t>Dot</a:t>
            </a:r>
          </a:p>
        </p:txBody>
      </p:sp>
      <p:sp>
        <p:nvSpPr>
          <p:cNvPr id="14348" name="Text Box 12"/>
          <p:cNvSpPr txBox="1">
            <a:spLocks noChangeArrowheads="1"/>
          </p:cNvSpPr>
          <p:nvPr/>
        </p:nvSpPr>
        <p:spPr bwMode="auto">
          <a:xfrm>
            <a:off x="3108960" y="4800600"/>
            <a:ext cx="1640193" cy="461665"/>
          </a:xfrm>
          <a:prstGeom prst="rect">
            <a:avLst/>
          </a:prstGeom>
          <a:noFill/>
          <a:ln w="9525">
            <a:noFill/>
            <a:miter lim="800000"/>
            <a:headEnd/>
            <a:tailEnd/>
          </a:ln>
          <a:effectLst/>
        </p:spPr>
        <p:txBody>
          <a:bodyPr wrap="none">
            <a:spAutoFit/>
          </a:bodyPr>
          <a:lstStyle/>
          <a:p>
            <a:r>
              <a:rPr lang="en-US" sz="2400" dirty="0">
                <a:solidFill>
                  <a:srgbClr val="FFFF00"/>
                </a:solidFill>
              </a:rPr>
              <a:t>Bifurcation</a:t>
            </a:r>
          </a:p>
        </p:txBody>
      </p:sp>
      <p:sp>
        <p:nvSpPr>
          <p:cNvPr id="14349" name="Text Box 13"/>
          <p:cNvSpPr txBox="1">
            <a:spLocks noChangeArrowheads="1"/>
          </p:cNvSpPr>
          <p:nvPr/>
        </p:nvSpPr>
        <p:spPr bwMode="auto">
          <a:xfrm>
            <a:off x="6126480" y="5791200"/>
            <a:ext cx="1007007" cy="461665"/>
          </a:xfrm>
          <a:prstGeom prst="rect">
            <a:avLst/>
          </a:prstGeom>
          <a:noFill/>
          <a:ln w="9525">
            <a:noFill/>
            <a:miter lim="800000"/>
            <a:headEnd/>
            <a:tailEnd/>
          </a:ln>
          <a:effectLst/>
        </p:spPr>
        <p:txBody>
          <a:bodyPr wrap="none">
            <a:spAutoFit/>
          </a:bodyPr>
          <a:lstStyle/>
          <a:p>
            <a:r>
              <a:rPr lang="en-US" sz="2400" dirty="0">
                <a:solidFill>
                  <a:srgbClr val="FFFF00"/>
                </a:solidFill>
              </a:rPr>
              <a:t>Island</a:t>
            </a:r>
          </a:p>
        </p:txBody>
      </p:sp>
      <p:sp>
        <p:nvSpPr>
          <p:cNvPr id="14350" name="Text Box 14"/>
          <p:cNvSpPr txBox="1">
            <a:spLocks noChangeArrowheads="1"/>
          </p:cNvSpPr>
          <p:nvPr/>
        </p:nvSpPr>
        <p:spPr bwMode="auto">
          <a:xfrm>
            <a:off x="8138160" y="4876800"/>
            <a:ext cx="2036135" cy="461665"/>
          </a:xfrm>
          <a:prstGeom prst="rect">
            <a:avLst/>
          </a:prstGeom>
          <a:noFill/>
          <a:ln w="9525">
            <a:noFill/>
            <a:miter lim="800000"/>
            <a:headEnd/>
            <a:tailEnd/>
          </a:ln>
          <a:effectLst/>
        </p:spPr>
        <p:txBody>
          <a:bodyPr wrap="none">
            <a:spAutoFit/>
          </a:bodyPr>
          <a:lstStyle/>
          <a:p>
            <a:r>
              <a:rPr lang="en-US" sz="2400" dirty="0">
                <a:solidFill>
                  <a:srgbClr val="FFFF00"/>
                </a:solidFill>
              </a:rPr>
              <a:t>Ridge Ending</a:t>
            </a:r>
          </a:p>
        </p:txBody>
      </p:sp>
      <p:sp>
        <p:nvSpPr>
          <p:cNvPr id="14351" name="Line 15"/>
          <p:cNvSpPr>
            <a:spLocks noChangeShapeType="1"/>
          </p:cNvSpPr>
          <p:nvPr/>
        </p:nvSpPr>
        <p:spPr bwMode="auto">
          <a:xfrm flipV="1">
            <a:off x="1645920" y="4648200"/>
            <a:ext cx="0" cy="1066800"/>
          </a:xfrm>
          <a:prstGeom prst="line">
            <a:avLst/>
          </a:prstGeom>
          <a:noFill/>
          <a:ln w="38100">
            <a:solidFill>
              <a:srgbClr val="FF0000"/>
            </a:solidFill>
            <a:round/>
            <a:headEnd/>
            <a:tailEnd type="triangle" w="med" len="lg"/>
          </a:ln>
          <a:effectLst/>
        </p:spPr>
        <p:txBody>
          <a:bodyPr/>
          <a:lstStyle/>
          <a:p>
            <a:endParaRPr lang="en-US"/>
          </a:p>
        </p:txBody>
      </p:sp>
      <p:sp>
        <p:nvSpPr>
          <p:cNvPr id="14352" name="Line 16"/>
          <p:cNvSpPr>
            <a:spLocks noChangeShapeType="1"/>
          </p:cNvSpPr>
          <p:nvPr/>
        </p:nvSpPr>
        <p:spPr bwMode="auto">
          <a:xfrm flipV="1">
            <a:off x="3931920" y="3810000"/>
            <a:ext cx="0" cy="1066800"/>
          </a:xfrm>
          <a:prstGeom prst="line">
            <a:avLst/>
          </a:prstGeom>
          <a:noFill/>
          <a:ln w="38100">
            <a:solidFill>
              <a:srgbClr val="FF0000"/>
            </a:solidFill>
            <a:round/>
            <a:headEnd/>
            <a:tailEnd type="triangle" w="med" len="lg"/>
          </a:ln>
          <a:effectLst/>
        </p:spPr>
        <p:txBody>
          <a:bodyPr/>
          <a:lstStyle/>
          <a:p>
            <a:endParaRPr lang="en-US"/>
          </a:p>
        </p:txBody>
      </p:sp>
      <p:sp>
        <p:nvSpPr>
          <p:cNvPr id="14353" name="Line 17"/>
          <p:cNvSpPr>
            <a:spLocks noChangeShapeType="1"/>
          </p:cNvSpPr>
          <p:nvPr/>
        </p:nvSpPr>
        <p:spPr bwMode="auto">
          <a:xfrm flipV="1">
            <a:off x="6766560" y="4876800"/>
            <a:ext cx="0" cy="990600"/>
          </a:xfrm>
          <a:prstGeom prst="line">
            <a:avLst/>
          </a:prstGeom>
          <a:noFill/>
          <a:ln w="38100">
            <a:solidFill>
              <a:srgbClr val="FF0000"/>
            </a:solidFill>
            <a:round/>
            <a:headEnd/>
            <a:tailEnd type="triangle" w="med" len="lg"/>
          </a:ln>
          <a:effectLst/>
        </p:spPr>
        <p:txBody>
          <a:bodyPr/>
          <a:lstStyle/>
          <a:p>
            <a:endParaRPr lang="en-US"/>
          </a:p>
        </p:txBody>
      </p:sp>
      <p:sp>
        <p:nvSpPr>
          <p:cNvPr id="14354" name="Line 18"/>
          <p:cNvSpPr>
            <a:spLocks noChangeShapeType="1"/>
          </p:cNvSpPr>
          <p:nvPr/>
        </p:nvSpPr>
        <p:spPr bwMode="auto">
          <a:xfrm flipV="1">
            <a:off x="9235440" y="3810000"/>
            <a:ext cx="0" cy="1066800"/>
          </a:xfrm>
          <a:prstGeom prst="line">
            <a:avLst/>
          </a:prstGeom>
          <a:noFill/>
          <a:ln w="38100">
            <a:solidFill>
              <a:srgbClr val="FF0000"/>
            </a:solidFill>
            <a:round/>
            <a:headEnd/>
            <a:tailEnd type="triangle" w="med" len="lg"/>
          </a:ln>
          <a:effectLst/>
        </p:spPr>
        <p:txBody>
          <a:bodyPr/>
          <a:lstStyle/>
          <a:p>
            <a:endParaRPr lang="en-US"/>
          </a:p>
        </p:txBody>
      </p:sp>
      <p:sp>
        <p:nvSpPr>
          <p:cNvPr id="14355" name="Text Box 19"/>
          <p:cNvSpPr txBox="1">
            <a:spLocks noChangeArrowheads="1"/>
          </p:cNvSpPr>
          <p:nvPr/>
        </p:nvSpPr>
        <p:spPr bwMode="auto">
          <a:xfrm>
            <a:off x="548640" y="457200"/>
            <a:ext cx="1519968" cy="461665"/>
          </a:xfrm>
          <a:prstGeom prst="rect">
            <a:avLst/>
          </a:prstGeom>
          <a:noFill/>
          <a:ln w="9525">
            <a:noFill/>
            <a:miter lim="800000"/>
            <a:headEnd/>
            <a:tailEnd/>
          </a:ln>
          <a:effectLst/>
        </p:spPr>
        <p:txBody>
          <a:bodyPr wrap="none">
            <a:spAutoFit/>
          </a:bodyPr>
          <a:lstStyle/>
          <a:p>
            <a:r>
              <a:rPr lang="en-US" sz="2400">
                <a:latin typeface="Arial Narrow" pitchFamily="34" charset="0"/>
              </a:rPr>
              <a:t>Fingerprints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9874250" cy="1143000"/>
          </a:xfrm>
        </p:spPr>
        <p:txBody>
          <a:bodyPr/>
          <a:lstStyle/>
          <a:p>
            <a:pPr eaLnBrk="1" hangingPunct="1"/>
            <a:r>
              <a:rPr lang="en-US" sz="4800" b="1" u="sng" dirty="0" smtClean="0">
                <a:solidFill>
                  <a:srgbClr val="00CCFF"/>
                </a:solidFill>
                <a:effectLst>
                  <a:outerShdw blurRad="38100" dist="38100" dir="2700000" algn="tl">
                    <a:srgbClr val="000000">
                      <a:alpha val="43137"/>
                    </a:srgbClr>
                  </a:outerShdw>
                </a:effectLst>
                <a:latin typeface="Times New Roman" charset="0"/>
              </a:rPr>
              <a:t>3 Fingerprint Classes</a:t>
            </a:r>
          </a:p>
        </p:txBody>
      </p:sp>
      <p:sp>
        <p:nvSpPr>
          <p:cNvPr id="6147" name="Rectangle 3"/>
          <p:cNvSpPr>
            <a:spLocks noGrp="1" noChangeArrowheads="1"/>
          </p:cNvSpPr>
          <p:nvPr>
            <p:ph type="body" idx="1"/>
          </p:nvPr>
        </p:nvSpPr>
        <p:spPr>
          <a:xfrm>
            <a:off x="549275" y="1600200"/>
            <a:ext cx="9874250" cy="2286000"/>
          </a:xfrm>
        </p:spPr>
        <p:txBody>
          <a:bodyPr/>
          <a:lstStyle/>
          <a:p>
            <a:pPr algn="ctr" eaLnBrk="1" hangingPunct="1">
              <a:spcBef>
                <a:spcPct val="5000"/>
              </a:spcBef>
              <a:buFontTx/>
              <a:buNone/>
            </a:pPr>
            <a:r>
              <a:rPr lang="en-US" sz="2800" b="1" dirty="0" smtClean="0">
                <a:solidFill>
                  <a:srgbClr val="FFFF00"/>
                </a:solidFill>
                <a:effectLst>
                  <a:outerShdw blurRad="38100" dist="38100" dir="2700000" algn="tl">
                    <a:srgbClr val="000000">
                      <a:alpha val="43137"/>
                    </a:srgbClr>
                  </a:outerShdw>
                </a:effectLst>
                <a:latin typeface="Times New Roman" charset="0"/>
              </a:rPr>
              <a:t>There are 3 specific classes for all fingerprints based </a:t>
            </a:r>
          </a:p>
          <a:p>
            <a:pPr algn="ctr" eaLnBrk="1" hangingPunct="1">
              <a:spcBef>
                <a:spcPct val="5000"/>
              </a:spcBef>
              <a:buFontTx/>
              <a:buNone/>
            </a:pPr>
            <a:r>
              <a:rPr lang="en-US" sz="2800" b="1" dirty="0" smtClean="0">
                <a:solidFill>
                  <a:srgbClr val="FFFF00"/>
                </a:solidFill>
                <a:effectLst>
                  <a:outerShdw blurRad="38100" dist="38100" dir="2700000" algn="tl">
                    <a:srgbClr val="000000">
                      <a:alpha val="43137"/>
                    </a:srgbClr>
                  </a:outerShdw>
                </a:effectLst>
                <a:latin typeface="Times New Roman" charset="0"/>
              </a:rPr>
              <a:t>upon their visual pattern: arches, loops, and whorls.  </a:t>
            </a:r>
          </a:p>
          <a:p>
            <a:pPr algn="ctr" eaLnBrk="1" hangingPunct="1">
              <a:buFontTx/>
              <a:buNone/>
            </a:pPr>
            <a:endParaRPr lang="en-US" sz="1600" b="1" dirty="0" smtClean="0">
              <a:solidFill>
                <a:srgbClr val="FFFF00"/>
              </a:solidFill>
              <a:effectLst>
                <a:outerShdw blurRad="38100" dist="38100" dir="2700000" algn="tl">
                  <a:srgbClr val="000000">
                    <a:alpha val="43137"/>
                  </a:srgbClr>
                </a:outerShdw>
              </a:effectLst>
              <a:latin typeface="Times New Roman" charset="0"/>
            </a:endParaRPr>
          </a:p>
          <a:p>
            <a:pPr algn="ctr" eaLnBrk="1" hangingPunct="1">
              <a:buFontTx/>
              <a:buNone/>
            </a:pPr>
            <a:r>
              <a:rPr lang="en-US" sz="2800" b="1" dirty="0" smtClean="0">
                <a:solidFill>
                  <a:srgbClr val="FFFF00"/>
                </a:solidFill>
                <a:effectLst>
                  <a:outerShdw blurRad="38100" dist="38100" dir="2700000" algn="tl">
                    <a:srgbClr val="000000">
                      <a:alpha val="43137"/>
                    </a:srgbClr>
                  </a:outerShdw>
                </a:effectLst>
                <a:latin typeface="Times New Roman" charset="0"/>
              </a:rPr>
              <a:t>Each group is divided into smaller groups as seen in the list below. </a:t>
            </a:r>
          </a:p>
        </p:txBody>
      </p:sp>
      <p:grpSp>
        <p:nvGrpSpPr>
          <p:cNvPr id="6148" name="Group 4"/>
          <p:cNvGrpSpPr>
            <a:grpSpLocks/>
          </p:cNvGrpSpPr>
          <p:nvPr/>
        </p:nvGrpSpPr>
        <p:grpSpPr bwMode="auto">
          <a:xfrm>
            <a:off x="1295400" y="3810000"/>
            <a:ext cx="8778875" cy="1905000"/>
            <a:chOff x="2400" y="7164"/>
            <a:chExt cx="8280" cy="3375"/>
          </a:xfrm>
        </p:grpSpPr>
        <p:sp>
          <p:nvSpPr>
            <p:cNvPr id="6150" name="Text Box 5"/>
            <p:cNvSpPr txBox="1">
              <a:spLocks noChangeArrowheads="1"/>
            </p:cNvSpPr>
            <p:nvPr/>
          </p:nvSpPr>
          <p:spPr bwMode="auto">
            <a:xfrm>
              <a:off x="2400" y="7164"/>
              <a:ext cx="2160" cy="1980"/>
            </a:xfrm>
            <a:prstGeom prst="rect">
              <a:avLst/>
            </a:prstGeom>
            <a:solidFill>
              <a:srgbClr val="FFFFFF"/>
            </a:solidFill>
            <a:ln w="9525">
              <a:noFill/>
              <a:miter lim="800000"/>
              <a:headEnd/>
              <a:tailEnd/>
            </a:ln>
          </p:spPr>
          <p:txBody>
            <a:bodyPr/>
            <a:lstStyle/>
            <a:p>
              <a:pPr algn="ctr"/>
              <a:r>
                <a:rPr lang="en-US" sz="2400" b="1">
                  <a:latin typeface="Times New Roman" charset="0"/>
                </a:rPr>
                <a:t>Arch</a:t>
              </a:r>
            </a:p>
            <a:p>
              <a:pPr algn="ctr"/>
              <a:r>
                <a:rPr lang="en-US" sz="2400">
                  <a:latin typeface="Times New Roman" charset="0"/>
                </a:rPr>
                <a:t>Plain arch</a:t>
              </a:r>
            </a:p>
            <a:p>
              <a:pPr algn="ctr"/>
              <a:r>
                <a:rPr lang="en-US" sz="2400">
                  <a:latin typeface="Times New Roman" charset="0"/>
                </a:rPr>
                <a:t>Tented arch</a:t>
              </a:r>
            </a:p>
          </p:txBody>
        </p:sp>
        <p:sp>
          <p:nvSpPr>
            <p:cNvPr id="6151" name="Text Box 6"/>
            <p:cNvSpPr txBox="1">
              <a:spLocks noChangeArrowheads="1"/>
            </p:cNvSpPr>
            <p:nvPr/>
          </p:nvSpPr>
          <p:spPr bwMode="auto">
            <a:xfrm>
              <a:off x="4800" y="7164"/>
              <a:ext cx="2160" cy="1980"/>
            </a:xfrm>
            <a:prstGeom prst="rect">
              <a:avLst/>
            </a:prstGeom>
            <a:solidFill>
              <a:srgbClr val="FFFFFF"/>
            </a:solidFill>
            <a:ln w="9525">
              <a:noFill/>
              <a:miter lim="800000"/>
              <a:headEnd/>
              <a:tailEnd/>
            </a:ln>
          </p:spPr>
          <p:txBody>
            <a:bodyPr/>
            <a:lstStyle/>
            <a:p>
              <a:pPr algn="ctr"/>
              <a:r>
                <a:rPr lang="en-US" sz="2400" b="1" dirty="0">
                  <a:latin typeface="Times New Roman" charset="0"/>
                </a:rPr>
                <a:t>Loop</a:t>
              </a:r>
            </a:p>
            <a:p>
              <a:pPr algn="ctr"/>
              <a:r>
                <a:rPr lang="en-US" sz="2400" dirty="0">
                  <a:latin typeface="Times New Roman" charset="0"/>
                </a:rPr>
                <a:t>Radial Loop</a:t>
              </a:r>
            </a:p>
            <a:p>
              <a:pPr algn="ctr"/>
              <a:r>
                <a:rPr lang="en-US" sz="2400" dirty="0" err="1">
                  <a:latin typeface="Times New Roman" charset="0"/>
                </a:rPr>
                <a:t>Ulnar</a:t>
              </a:r>
              <a:r>
                <a:rPr lang="en-US" sz="2400" dirty="0">
                  <a:latin typeface="Times New Roman" charset="0"/>
                </a:rPr>
                <a:t> loop</a:t>
              </a:r>
            </a:p>
          </p:txBody>
        </p:sp>
        <p:sp>
          <p:nvSpPr>
            <p:cNvPr id="6152" name="Text Box 7"/>
            <p:cNvSpPr txBox="1">
              <a:spLocks noChangeArrowheads="1"/>
            </p:cNvSpPr>
            <p:nvPr/>
          </p:nvSpPr>
          <p:spPr bwMode="auto">
            <a:xfrm>
              <a:off x="7200" y="7164"/>
              <a:ext cx="3480" cy="3375"/>
            </a:xfrm>
            <a:prstGeom prst="rect">
              <a:avLst/>
            </a:prstGeom>
            <a:solidFill>
              <a:srgbClr val="FFFFFF"/>
            </a:solidFill>
            <a:ln w="9525">
              <a:noFill/>
              <a:miter lim="800000"/>
              <a:headEnd/>
              <a:tailEnd/>
            </a:ln>
          </p:spPr>
          <p:txBody>
            <a:bodyPr/>
            <a:lstStyle/>
            <a:p>
              <a:pPr algn="ctr"/>
              <a:r>
                <a:rPr lang="en-US" sz="2400" b="1" dirty="0">
                  <a:latin typeface="Times New Roman" charset="0"/>
                </a:rPr>
                <a:t>Whorl</a:t>
              </a:r>
            </a:p>
            <a:p>
              <a:pPr algn="ctr"/>
              <a:r>
                <a:rPr lang="en-US" sz="2400" dirty="0">
                  <a:latin typeface="Times New Roman" charset="0"/>
                </a:rPr>
                <a:t>Plain whorl</a:t>
              </a:r>
            </a:p>
            <a:p>
              <a:pPr algn="ctr"/>
              <a:r>
                <a:rPr lang="en-US" sz="2400" dirty="0">
                  <a:latin typeface="Times New Roman" charset="0"/>
                </a:rPr>
                <a:t>Central pocket loop</a:t>
              </a:r>
            </a:p>
            <a:p>
              <a:pPr algn="ctr"/>
              <a:r>
                <a:rPr lang="en-US" sz="2400" dirty="0">
                  <a:latin typeface="Times New Roman" charset="0"/>
                </a:rPr>
                <a:t>Double loop</a:t>
              </a:r>
            </a:p>
            <a:p>
              <a:pPr algn="ctr"/>
              <a:r>
                <a:rPr lang="en-US" sz="2400" dirty="0" err="1">
                  <a:latin typeface="Times New Roman" charset="0"/>
                </a:rPr>
                <a:t>Accidentical</a:t>
              </a:r>
              <a:endParaRPr lang="en-US" sz="2400" dirty="0">
                <a:latin typeface="Times New Roman" charset="0"/>
              </a:endParaRPr>
            </a:p>
          </p:txBody>
        </p:sp>
      </p:grpSp>
      <p:pic>
        <p:nvPicPr>
          <p:cNvPr id="6149" name="Picture 9"/>
          <p:cNvPicPr>
            <a:picLocks noChangeAspect="1" noChangeArrowheads="1"/>
          </p:cNvPicPr>
          <p:nvPr/>
        </p:nvPicPr>
        <p:blipFill>
          <a:blip r:embed="rId3"/>
          <a:srcRect/>
          <a:stretch>
            <a:fillRect/>
          </a:stretch>
        </p:blipFill>
        <p:spPr bwMode="auto">
          <a:xfrm rot="1219068">
            <a:off x="2847328" y="5035272"/>
            <a:ext cx="1030159" cy="152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anim calcmode="lin" valueType="num">
                                      <p:cBhvr additive="base">
                                        <p:cTn id="15"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checkerboard(across)">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srcRect/>
          <a:stretch>
            <a:fillRect/>
          </a:stretch>
        </p:blipFill>
        <p:spPr bwMode="auto">
          <a:xfrm>
            <a:off x="822960" y="1447800"/>
            <a:ext cx="5303520" cy="4419600"/>
          </a:xfrm>
          <a:prstGeom prst="rect">
            <a:avLst/>
          </a:prstGeom>
          <a:noFill/>
          <a:ln w="38100">
            <a:solidFill>
              <a:schemeClr val="tx1"/>
            </a:solidFill>
            <a:miter lim="800000"/>
            <a:headEnd/>
            <a:tailEnd/>
          </a:ln>
        </p:spPr>
      </p:pic>
      <p:sp>
        <p:nvSpPr>
          <p:cNvPr id="16388" name="Text Box 4"/>
          <p:cNvSpPr txBox="1">
            <a:spLocks noChangeArrowheads="1"/>
          </p:cNvSpPr>
          <p:nvPr/>
        </p:nvSpPr>
        <p:spPr bwMode="auto">
          <a:xfrm>
            <a:off x="6492241" y="2667001"/>
            <a:ext cx="3950970" cy="1815882"/>
          </a:xfrm>
          <a:prstGeom prst="rect">
            <a:avLst/>
          </a:prstGeom>
          <a:noFill/>
          <a:ln w="12700" cap="sq">
            <a:noFill/>
            <a:miter lim="800000"/>
            <a:headEnd type="none" w="sm" len="sm"/>
            <a:tailEnd type="none" w="sm" len="sm"/>
          </a:ln>
          <a:effectLst/>
        </p:spPr>
        <p:txBody>
          <a:bodyPr>
            <a:spAutoFit/>
          </a:bodyPr>
          <a:lstStyle/>
          <a:p>
            <a:r>
              <a:rPr lang="en-US" altLang="en-US" sz="2800" b="1" dirty="0">
                <a:solidFill>
                  <a:srgbClr val="FFFF00"/>
                </a:solidFill>
              </a:rPr>
              <a:t>Computer software compares the location of these minutiae.</a:t>
            </a:r>
            <a:endParaRPr lang="en-US" altLang="en-US" sz="2400"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endParaRPr lang="en-US" dirty="0"/>
          </a:p>
        </p:txBody>
      </p:sp>
      <p:pic>
        <p:nvPicPr>
          <p:cNvPr id="15366" name="Picture 6" descr="1_bad"/>
          <p:cNvPicPr>
            <a:picLocks noChangeAspect="1" noChangeArrowheads="1"/>
          </p:cNvPicPr>
          <p:nvPr/>
        </p:nvPicPr>
        <p:blipFill>
          <a:blip r:embed="rId2"/>
          <a:srcRect/>
          <a:stretch>
            <a:fillRect/>
          </a:stretch>
        </p:blipFill>
        <p:spPr bwMode="auto">
          <a:xfrm>
            <a:off x="6858000" y="2362200"/>
            <a:ext cx="3108960" cy="2590800"/>
          </a:xfrm>
          <a:prstGeom prst="rect">
            <a:avLst/>
          </a:prstGeom>
          <a:noFill/>
        </p:spPr>
      </p:pic>
      <p:pic>
        <p:nvPicPr>
          <p:cNvPr id="15367" name="Picture 7" descr="1_1"/>
          <p:cNvPicPr>
            <a:picLocks noChangeAspect="1" noChangeArrowheads="1"/>
          </p:cNvPicPr>
          <p:nvPr/>
        </p:nvPicPr>
        <p:blipFill>
          <a:blip r:embed="rId3"/>
          <a:srcRect/>
          <a:stretch>
            <a:fillRect/>
          </a:stretch>
        </p:blipFill>
        <p:spPr bwMode="auto">
          <a:xfrm>
            <a:off x="731520" y="2362200"/>
            <a:ext cx="3108960" cy="2590800"/>
          </a:xfrm>
          <a:prstGeom prst="rect">
            <a:avLst/>
          </a:prstGeom>
          <a:noFill/>
        </p:spPr>
      </p:pic>
      <p:sp>
        <p:nvSpPr>
          <p:cNvPr id="15368" name="Line 8"/>
          <p:cNvSpPr>
            <a:spLocks noChangeShapeType="1"/>
          </p:cNvSpPr>
          <p:nvPr/>
        </p:nvSpPr>
        <p:spPr bwMode="auto">
          <a:xfrm>
            <a:off x="4572000" y="3581400"/>
            <a:ext cx="1554480" cy="0"/>
          </a:xfrm>
          <a:prstGeom prst="line">
            <a:avLst/>
          </a:prstGeom>
          <a:noFill/>
          <a:ln w="9525">
            <a:solidFill>
              <a:srgbClr val="FFFF00"/>
            </a:solidFill>
            <a:round/>
            <a:headEnd/>
            <a:tailEnd type="triangle" w="med" len="med"/>
          </a:ln>
          <a:effectLst/>
        </p:spPr>
        <p:txBody>
          <a:bodyPr/>
          <a:lstStyle/>
          <a:p>
            <a:endParaRPr lang="en-US"/>
          </a:p>
        </p:txBody>
      </p:sp>
      <p:sp>
        <p:nvSpPr>
          <p:cNvPr id="15369" name="Rectangle 9"/>
          <p:cNvSpPr>
            <a:spLocks noGrp="1" noChangeArrowheads="1"/>
          </p:cNvSpPr>
          <p:nvPr>
            <p:ph type="body" idx="1"/>
          </p:nvPr>
        </p:nvSpPr>
        <p:spPr>
          <a:xfrm>
            <a:off x="4663440" y="2362200"/>
            <a:ext cx="1920240" cy="457200"/>
          </a:xfrm>
        </p:spPr>
        <p:txBody>
          <a:bodyPr/>
          <a:lstStyle/>
          <a:p>
            <a:pPr>
              <a:buFont typeface="Wingdings" charset="2"/>
              <a:buNone/>
            </a:pPr>
            <a:r>
              <a:rPr lang="en-US" sz="1600" b="1" dirty="0">
                <a:solidFill>
                  <a:srgbClr val="00CCFF"/>
                </a:solidFill>
              </a:rPr>
              <a:t>Spurious Regions</a:t>
            </a:r>
          </a:p>
        </p:txBody>
      </p:sp>
      <p:sp>
        <p:nvSpPr>
          <p:cNvPr id="15370" name="Rectangle 10"/>
          <p:cNvSpPr>
            <a:spLocks noChangeArrowheads="1"/>
          </p:cNvSpPr>
          <p:nvPr/>
        </p:nvSpPr>
        <p:spPr bwMode="auto">
          <a:xfrm>
            <a:off x="4754880" y="4648200"/>
            <a:ext cx="1463040" cy="304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charset="2"/>
              <a:buNone/>
            </a:pPr>
            <a:r>
              <a:rPr lang="en-US" sz="1600" b="1" dirty="0">
                <a:solidFill>
                  <a:srgbClr val="00CCFF"/>
                </a:solidFill>
                <a:effectLst>
                  <a:outerShdw blurRad="38100" dist="38100" dir="2700000" algn="tl">
                    <a:srgbClr val="000000"/>
                  </a:outerShdw>
                </a:effectLst>
              </a:rPr>
              <a:t>Edge Gaps</a:t>
            </a:r>
          </a:p>
        </p:txBody>
      </p:sp>
      <p:sp>
        <p:nvSpPr>
          <p:cNvPr id="15371" name="Line 11"/>
          <p:cNvSpPr>
            <a:spLocks noChangeShapeType="1"/>
          </p:cNvSpPr>
          <p:nvPr/>
        </p:nvSpPr>
        <p:spPr bwMode="auto">
          <a:xfrm>
            <a:off x="6492240" y="2590800"/>
            <a:ext cx="2103120" cy="914400"/>
          </a:xfrm>
          <a:prstGeom prst="line">
            <a:avLst/>
          </a:prstGeom>
          <a:noFill/>
          <a:ln w="9525">
            <a:solidFill>
              <a:srgbClr val="FF0000"/>
            </a:solidFill>
            <a:round/>
            <a:headEnd/>
            <a:tailEnd type="triangle" w="med" len="med"/>
          </a:ln>
          <a:effectLst/>
        </p:spPr>
        <p:txBody>
          <a:bodyPr/>
          <a:lstStyle/>
          <a:p>
            <a:endParaRPr lang="en-US"/>
          </a:p>
        </p:txBody>
      </p:sp>
      <p:sp>
        <p:nvSpPr>
          <p:cNvPr id="15372" name="Line 12"/>
          <p:cNvSpPr>
            <a:spLocks noChangeShapeType="1"/>
          </p:cNvSpPr>
          <p:nvPr/>
        </p:nvSpPr>
        <p:spPr bwMode="auto">
          <a:xfrm>
            <a:off x="5943600" y="2743200"/>
            <a:ext cx="2468880" cy="1676400"/>
          </a:xfrm>
          <a:prstGeom prst="line">
            <a:avLst/>
          </a:prstGeom>
          <a:noFill/>
          <a:ln w="9525">
            <a:solidFill>
              <a:srgbClr val="FF0000"/>
            </a:solidFill>
            <a:round/>
            <a:headEnd/>
            <a:tailEnd type="triangle" w="med" len="med"/>
          </a:ln>
          <a:effectLst/>
        </p:spPr>
        <p:txBody>
          <a:bodyPr/>
          <a:lstStyle/>
          <a:p>
            <a:endParaRPr lang="en-US"/>
          </a:p>
        </p:txBody>
      </p:sp>
      <p:sp>
        <p:nvSpPr>
          <p:cNvPr id="15373" name="Line 13"/>
          <p:cNvSpPr>
            <a:spLocks noChangeShapeType="1"/>
          </p:cNvSpPr>
          <p:nvPr/>
        </p:nvSpPr>
        <p:spPr bwMode="auto">
          <a:xfrm flipV="1">
            <a:off x="6035040" y="3886200"/>
            <a:ext cx="3291840" cy="914400"/>
          </a:xfrm>
          <a:prstGeom prst="line">
            <a:avLst/>
          </a:prstGeom>
          <a:noFill/>
          <a:ln w="9525">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5266" y="44450"/>
            <a:ext cx="10498454" cy="3100388"/>
            <a:chOff x="113" y="28"/>
            <a:chExt cx="5511" cy="1953"/>
          </a:xfrm>
        </p:grpSpPr>
        <p:pic>
          <p:nvPicPr>
            <p:cNvPr id="81923" name="Picture 3" descr="alisher"/>
            <p:cNvPicPr>
              <a:picLocks noChangeAspect="1" noChangeArrowheads="1"/>
            </p:cNvPicPr>
            <p:nvPr/>
          </p:nvPicPr>
          <p:blipFill>
            <a:blip r:embed="rId3"/>
            <a:srcRect/>
            <a:stretch>
              <a:fillRect/>
            </a:stretch>
          </p:blipFill>
          <p:spPr bwMode="auto">
            <a:xfrm>
              <a:off x="113" y="28"/>
              <a:ext cx="1665" cy="1953"/>
            </a:xfrm>
            <a:prstGeom prst="rect">
              <a:avLst/>
            </a:prstGeom>
            <a:noFill/>
          </p:spPr>
        </p:pic>
        <p:pic>
          <p:nvPicPr>
            <p:cNvPr id="81924" name="Picture 4" descr="OrientationField"/>
            <p:cNvPicPr>
              <a:picLocks noChangeAspect="1" noChangeArrowheads="1"/>
            </p:cNvPicPr>
            <p:nvPr/>
          </p:nvPicPr>
          <p:blipFill>
            <a:blip r:embed="rId4"/>
            <a:srcRect/>
            <a:stretch>
              <a:fillRect/>
            </a:stretch>
          </p:blipFill>
          <p:spPr bwMode="auto">
            <a:xfrm>
              <a:off x="2028" y="28"/>
              <a:ext cx="1665" cy="1953"/>
            </a:xfrm>
            <a:prstGeom prst="rect">
              <a:avLst/>
            </a:prstGeom>
            <a:noFill/>
          </p:spPr>
        </p:pic>
        <p:pic>
          <p:nvPicPr>
            <p:cNvPr id="81925" name="Picture 5" descr="RidgeFrequency"/>
            <p:cNvPicPr>
              <a:picLocks noChangeAspect="1" noChangeArrowheads="1"/>
            </p:cNvPicPr>
            <p:nvPr/>
          </p:nvPicPr>
          <p:blipFill>
            <a:blip r:embed="rId5"/>
            <a:srcRect/>
            <a:stretch>
              <a:fillRect/>
            </a:stretch>
          </p:blipFill>
          <p:spPr bwMode="auto">
            <a:xfrm>
              <a:off x="3964" y="28"/>
              <a:ext cx="1660" cy="1947"/>
            </a:xfrm>
            <a:prstGeom prst="rect">
              <a:avLst/>
            </a:prstGeom>
            <a:noFill/>
          </p:spPr>
        </p:pic>
        <p:sp>
          <p:nvSpPr>
            <p:cNvPr id="81926" name="AutoShape 6"/>
            <p:cNvSpPr>
              <a:spLocks noChangeArrowheads="1"/>
            </p:cNvSpPr>
            <p:nvPr/>
          </p:nvSpPr>
          <p:spPr bwMode="auto">
            <a:xfrm>
              <a:off x="1784" y="951"/>
              <a:ext cx="260" cy="213"/>
            </a:xfrm>
            <a:prstGeom prst="rightArrow">
              <a:avLst>
                <a:gd name="adj1" fmla="val 50000"/>
                <a:gd name="adj2" fmla="val 30516"/>
              </a:avLst>
            </a:prstGeom>
            <a:solidFill>
              <a:srgbClr val="009900"/>
            </a:solidFill>
            <a:ln w="9525">
              <a:solidFill>
                <a:schemeClr val="tx1"/>
              </a:solidFill>
              <a:miter lim="800000"/>
              <a:headEnd/>
              <a:tailEnd/>
            </a:ln>
            <a:effectLst/>
          </p:spPr>
          <p:txBody>
            <a:bodyPr wrap="none" anchor="ctr"/>
            <a:lstStyle/>
            <a:p>
              <a:endParaRPr lang="en-US"/>
            </a:p>
          </p:txBody>
        </p:sp>
        <p:sp>
          <p:nvSpPr>
            <p:cNvPr id="81927" name="AutoShape 7"/>
            <p:cNvSpPr>
              <a:spLocks noChangeArrowheads="1"/>
            </p:cNvSpPr>
            <p:nvPr/>
          </p:nvSpPr>
          <p:spPr bwMode="auto">
            <a:xfrm>
              <a:off x="3693" y="951"/>
              <a:ext cx="260" cy="213"/>
            </a:xfrm>
            <a:prstGeom prst="rightArrow">
              <a:avLst>
                <a:gd name="adj1" fmla="val 50000"/>
                <a:gd name="adj2" fmla="val 30516"/>
              </a:avLst>
            </a:prstGeom>
            <a:solidFill>
              <a:srgbClr val="009900"/>
            </a:solidFill>
            <a:ln w="9525">
              <a:solidFill>
                <a:schemeClr val="tx1"/>
              </a:solidFill>
              <a:miter lim="800000"/>
              <a:headEnd/>
              <a:tailEnd/>
            </a:ln>
            <a:effectLst/>
          </p:spPr>
          <p:txBody>
            <a:bodyPr wrap="none" anchor="ctr"/>
            <a:lstStyle/>
            <a:p>
              <a:endParaRPr lang="en-US"/>
            </a:p>
          </p:txBody>
        </p:sp>
      </p:grpSp>
      <p:grpSp>
        <p:nvGrpSpPr>
          <p:cNvPr id="3" name="Group 8"/>
          <p:cNvGrpSpPr>
            <a:grpSpLocks/>
          </p:cNvGrpSpPr>
          <p:nvPr/>
        </p:nvGrpSpPr>
        <p:grpSpPr bwMode="auto">
          <a:xfrm>
            <a:off x="215266" y="3722688"/>
            <a:ext cx="10498454" cy="3090862"/>
            <a:chOff x="113" y="2254"/>
            <a:chExt cx="5511" cy="1947"/>
          </a:xfrm>
        </p:grpSpPr>
        <p:pic>
          <p:nvPicPr>
            <p:cNvPr id="81929" name="Picture 9" descr="FPmap"/>
            <p:cNvPicPr>
              <a:picLocks noChangeAspect="1" noChangeArrowheads="1"/>
            </p:cNvPicPr>
            <p:nvPr/>
          </p:nvPicPr>
          <p:blipFill>
            <a:blip r:embed="rId6"/>
            <a:srcRect/>
            <a:stretch>
              <a:fillRect/>
            </a:stretch>
          </p:blipFill>
          <p:spPr bwMode="auto">
            <a:xfrm>
              <a:off x="2038" y="2254"/>
              <a:ext cx="1655" cy="1947"/>
            </a:xfrm>
            <a:prstGeom prst="rect">
              <a:avLst/>
            </a:prstGeom>
            <a:noFill/>
          </p:spPr>
        </p:pic>
        <p:pic>
          <p:nvPicPr>
            <p:cNvPr id="81930" name="Picture 10" descr="FilteredFP"/>
            <p:cNvPicPr>
              <a:picLocks noChangeAspect="1" noChangeArrowheads="1"/>
            </p:cNvPicPr>
            <p:nvPr/>
          </p:nvPicPr>
          <p:blipFill>
            <a:blip r:embed="rId7"/>
            <a:srcRect/>
            <a:stretch>
              <a:fillRect/>
            </a:stretch>
          </p:blipFill>
          <p:spPr bwMode="auto">
            <a:xfrm>
              <a:off x="113" y="2254"/>
              <a:ext cx="1659" cy="1947"/>
            </a:xfrm>
            <a:prstGeom prst="rect">
              <a:avLst/>
            </a:prstGeom>
            <a:noFill/>
          </p:spPr>
        </p:pic>
        <p:pic>
          <p:nvPicPr>
            <p:cNvPr id="81931" name="Picture 11" descr="ThinnedMin"/>
            <p:cNvPicPr>
              <a:picLocks noChangeAspect="1" noChangeArrowheads="1"/>
            </p:cNvPicPr>
            <p:nvPr/>
          </p:nvPicPr>
          <p:blipFill>
            <a:blip r:embed="rId8"/>
            <a:srcRect/>
            <a:stretch>
              <a:fillRect/>
            </a:stretch>
          </p:blipFill>
          <p:spPr bwMode="auto">
            <a:xfrm>
              <a:off x="3979" y="2254"/>
              <a:ext cx="1645" cy="1947"/>
            </a:xfrm>
            <a:prstGeom prst="rect">
              <a:avLst/>
            </a:prstGeom>
            <a:noFill/>
          </p:spPr>
        </p:pic>
        <p:sp>
          <p:nvSpPr>
            <p:cNvPr id="81932" name="AutoShape 12"/>
            <p:cNvSpPr>
              <a:spLocks noChangeArrowheads="1"/>
            </p:cNvSpPr>
            <p:nvPr/>
          </p:nvSpPr>
          <p:spPr bwMode="auto">
            <a:xfrm>
              <a:off x="1784" y="3108"/>
              <a:ext cx="260" cy="212"/>
            </a:xfrm>
            <a:prstGeom prst="rightArrow">
              <a:avLst>
                <a:gd name="adj1" fmla="val 50000"/>
                <a:gd name="adj2" fmla="val 30660"/>
              </a:avLst>
            </a:prstGeom>
            <a:solidFill>
              <a:srgbClr val="009900"/>
            </a:solidFill>
            <a:ln w="9525">
              <a:solidFill>
                <a:schemeClr val="tx1"/>
              </a:solidFill>
              <a:miter lim="800000"/>
              <a:headEnd/>
              <a:tailEnd/>
            </a:ln>
            <a:effectLst/>
          </p:spPr>
          <p:txBody>
            <a:bodyPr wrap="none" anchor="ctr"/>
            <a:lstStyle/>
            <a:p>
              <a:endParaRPr lang="en-US"/>
            </a:p>
          </p:txBody>
        </p:sp>
        <p:sp>
          <p:nvSpPr>
            <p:cNvPr id="81933" name="AutoShape 13"/>
            <p:cNvSpPr>
              <a:spLocks noChangeArrowheads="1"/>
            </p:cNvSpPr>
            <p:nvPr/>
          </p:nvSpPr>
          <p:spPr bwMode="auto">
            <a:xfrm>
              <a:off x="3693" y="3109"/>
              <a:ext cx="260" cy="212"/>
            </a:xfrm>
            <a:prstGeom prst="rightArrow">
              <a:avLst>
                <a:gd name="adj1" fmla="val 50000"/>
                <a:gd name="adj2" fmla="val 30660"/>
              </a:avLst>
            </a:prstGeom>
            <a:solidFill>
              <a:srgbClr val="009900"/>
            </a:solidFill>
            <a:ln w="9525">
              <a:solidFill>
                <a:schemeClr val="tx1"/>
              </a:solidFill>
              <a:miter lim="800000"/>
              <a:headEnd/>
              <a:tailEnd/>
            </a:ln>
            <a:effectLst/>
          </p:spPr>
          <p:txBody>
            <a:bodyPr wrap="none" anchor="ctr"/>
            <a:lstStyle/>
            <a:p>
              <a:endParaRPr lang="en-US"/>
            </a:p>
          </p:txBody>
        </p:sp>
      </p:grpSp>
      <p:sp>
        <p:nvSpPr>
          <p:cNvPr id="81934" name="Text Box 14"/>
          <p:cNvSpPr txBox="1">
            <a:spLocks noChangeArrowheads="1"/>
          </p:cNvSpPr>
          <p:nvPr/>
        </p:nvSpPr>
        <p:spPr bwMode="auto">
          <a:xfrm>
            <a:off x="1165860" y="3154364"/>
            <a:ext cx="1209676" cy="274637"/>
          </a:xfrm>
          <a:prstGeom prst="rect">
            <a:avLst/>
          </a:prstGeom>
          <a:noFill/>
          <a:ln w="9525">
            <a:noFill/>
            <a:miter lim="800000"/>
            <a:headEnd/>
            <a:tailEnd/>
          </a:ln>
          <a:effectLst/>
        </p:spPr>
        <p:txBody>
          <a:bodyPr>
            <a:spAutoFit/>
          </a:bodyPr>
          <a:lstStyle/>
          <a:p>
            <a:pPr eaLnBrk="1" hangingPunct="1">
              <a:spcBef>
                <a:spcPct val="50000"/>
              </a:spcBef>
            </a:pPr>
            <a:r>
              <a:rPr lang="en-US" sz="1200" b="1">
                <a:solidFill>
                  <a:srgbClr val="009900"/>
                </a:solidFill>
                <a:latin typeface="Arial" charset="0"/>
              </a:rPr>
              <a:t>FP Image</a:t>
            </a:r>
          </a:p>
        </p:txBody>
      </p:sp>
      <p:sp>
        <p:nvSpPr>
          <p:cNvPr id="81935" name="Text Box 15"/>
          <p:cNvSpPr txBox="1">
            <a:spLocks noChangeArrowheads="1"/>
          </p:cNvSpPr>
          <p:nvPr/>
        </p:nvSpPr>
        <p:spPr bwMode="auto">
          <a:xfrm>
            <a:off x="4535806" y="3140075"/>
            <a:ext cx="1901190" cy="274638"/>
          </a:xfrm>
          <a:prstGeom prst="rect">
            <a:avLst/>
          </a:prstGeom>
          <a:noFill/>
          <a:ln w="9525">
            <a:noFill/>
            <a:miter lim="800000"/>
            <a:headEnd/>
            <a:tailEnd/>
          </a:ln>
          <a:effectLst/>
        </p:spPr>
        <p:txBody>
          <a:bodyPr>
            <a:spAutoFit/>
          </a:bodyPr>
          <a:lstStyle/>
          <a:p>
            <a:pPr eaLnBrk="1" hangingPunct="1">
              <a:spcBef>
                <a:spcPct val="50000"/>
              </a:spcBef>
            </a:pPr>
            <a:r>
              <a:rPr lang="en-US" sz="1200" b="1">
                <a:solidFill>
                  <a:srgbClr val="009900"/>
                </a:solidFill>
                <a:latin typeface="Arial" charset="0"/>
              </a:rPr>
              <a:t>Orientation Field</a:t>
            </a:r>
          </a:p>
        </p:txBody>
      </p:sp>
      <p:sp>
        <p:nvSpPr>
          <p:cNvPr id="81936" name="Text Box 16"/>
          <p:cNvSpPr txBox="1">
            <a:spLocks noChangeArrowheads="1"/>
          </p:cNvSpPr>
          <p:nvPr/>
        </p:nvSpPr>
        <p:spPr bwMode="auto">
          <a:xfrm>
            <a:off x="8338186" y="3140075"/>
            <a:ext cx="1901190" cy="274638"/>
          </a:xfrm>
          <a:prstGeom prst="rect">
            <a:avLst/>
          </a:prstGeom>
          <a:noFill/>
          <a:ln w="9525">
            <a:noFill/>
            <a:miter lim="800000"/>
            <a:headEnd/>
            <a:tailEnd/>
          </a:ln>
          <a:effectLst/>
        </p:spPr>
        <p:txBody>
          <a:bodyPr>
            <a:spAutoFit/>
          </a:bodyPr>
          <a:lstStyle/>
          <a:p>
            <a:pPr eaLnBrk="1" hangingPunct="1">
              <a:spcBef>
                <a:spcPct val="50000"/>
              </a:spcBef>
            </a:pPr>
            <a:r>
              <a:rPr lang="en-US" sz="1200" b="1">
                <a:solidFill>
                  <a:srgbClr val="009900"/>
                </a:solidFill>
                <a:latin typeface="Arial" charset="0"/>
              </a:rPr>
              <a:t>Ridge Frequency</a:t>
            </a:r>
          </a:p>
        </p:txBody>
      </p:sp>
      <p:sp>
        <p:nvSpPr>
          <p:cNvPr id="81937" name="Text Box 17"/>
          <p:cNvSpPr txBox="1">
            <a:spLocks noChangeArrowheads="1"/>
          </p:cNvSpPr>
          <p:nvPr/>
        </p:nvSpPr>
        <p:spPr bwMode="auto">
          <a:xfrm>
            <a:off x="992506" y="3441700"/>
            <a:ext cx="1642110" cy="274638"/>
          </a:xfrm>
          <a:prstGeom prst="rect">
            <a:avLst/>
          </a:prstGeom>
          <a:noFill/>
          <a:ln w="9525">
            <a:noFill/>
            <a:miter lim="800000"/>
            <a:headEnd/>
            <a:tailEnd/>
          </a:ln>
          <a:effectLst/>
        </p:spPr>
        <p:txBody>
          <a:bodyPr>
            <a:spAutoFit/>
          </a:bodyPr>
          <a:lstStyle/>
          <a:p>
            <a:pPr eaLnBrk="1" hangingPunct="1">
              <a:spcBef>
                <a:spcPct val="50000"/>
              </a:spcBef>
            </a:pPr>
            <a:r>
              <a:rPr lang="en-US" sz="1200" b="1">
                <a:solidFill>
                  <a:srgbClr val="009900"/>
                </a:solidFill>
                <a:latin typeface="Arial" charset="0"/>
              </a:rPr>
              <a:t>Adaptive Filter</a:t>
            </a:r>
          </a:p>
        </p:txBody>
      </p:sp>
      <p:sp>
        <p:nvSpPr>
          <p:cNvPr id="81938" name="Text Box 18"/>
          <p:cNvSpPr txBox="1">
            <a:spLocks noChangeArrowheads="1"/>
          </p:cNvSpPr>
          <p:nvPr/>
        </p:nvSpPr>
        <p:spPr bwMode="auto">
          <a:xfrm>
            <a:off x="4535806" y="3429000"/>
            <a:ext cx="1642110" cy="274638"/>
          </a:xfrm>
          <a:prstGeom prst="rect">
            <a:avLst/>
          </a:prstGeom>
          <a:noFill/>
          <a:ln w="9525">
            <a:noFill/>
            <a:miter lim="800000"/>
            <a:headEnd/>
            <a:tailEnd/>
          </a:ln>
          <a:effectLst/>
        </p:spPr>
        <p:txBody>
          <a:bodyPr>
            <a:spAutoFit/>
          </a:bodyPr>
          <a:lstStyle/>
          <a:p>
            <a:pPr eaLnBrk="1" hangingPunct="1">
              <a:spcBef>
                <a:spcPct val="50000"/>
              </a:spcBef>
            </a:pPr>
            <a:r>
              <a:rPr lang="en-US" sz="1200" b="1">
                <a:solidFill>
                  <a:srgbClr val="009900"/>
                </a:solidFill>
                <a:latin typeface="Arial" charset="0"/>
              </a:rPr>
              <a:t>Binarized Image</a:t>
            </a:r>
          </a:p>
        </p:txBody>
      </p:sp>
      <p:sp>
        <p:nvSpPr>
          <p:cNvPr id="81939" name="Text Box 19"/>
          <p:cNvSpPr txBox="1">
            <a:spLocks noChangeArrowheads="1"/>
          </p:cNvSpPr>
          <p:nvPr/>
        </p:nvSpPr>
        <p:spPr bwMode="auto">
          <a:xfrm>
            <a:off x="8338186" y="3429000"/>
            <a:ext cx="1642110" cy="274638"/>
          </a:xfrm>
          <a:prstGeom prst="rect">
            <a:avLst/>
          </a:prstGeom>
          <a:noFill/>
          <a:ln w="9525">
            <a:noFill/>
            <a:miter lim="800000"/>
            <a:headEnd/>
            <a:tailEnd/>
          </a:ln>
          <a:effectLst/>
        </p:spPr>
        <p:txBody>
          <a:bodyPr>
            <a:spAutoFit/>
          </a:bodyPr>
          <a:lstStyle/>
          <a:p>
            <a:pPr eaLnBrk="1" hangingPunct="1">
              <a:spcBef>
                <a:spcPct val="50000"/>
              </a:spcBef>
            </a:pPr>
            <a:r>
              <a:rPr lang="en-US" sz="1200" b="1">
                <a:solidFill>
                  <a:srgbClr val="009900"/>
                </a:solidFill>
                <a:latin typeface="Arial" charset="0"/>
              </a:rPr>
              <a:t>Thinned Image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spect="1" noChangeArrowheads="1"/>
          </p:cNvSpPr>
          <p:nvPr>
            <p:ph type="title"/>
          </p:nvPr>
        </p:nvSpPr>
        <p:spPr>
          <a:xfrm>
            <a:off x="3931920" y="150814"/>
            <a:ext cx="6118860" cy="485775"/>
          </a:xfrm>
        </p:spPr>
        <p:txBody>
          <a:bodyPr/>
          <a:lstStyle/>
          <a:p>
            <a:r>
              <a:rPr lang="en-US" sz="2400">
                <a:solidFill>
                  <a:schemeClr val="tx1"/>
                </a:solidFill>
              </a:rPr>
              <a:t>Minutia extraction algorithm</a:t>
            </a:r>
          </a:p>
        </p:txBody>
      </p:sp>
      <p:pic>
        <p:nvPicPr>
          <p:cNvPr id="67587" name="Picture 3"/>
          <p:cNvPicPr>
            <a:picLocks noGrp="1" noChangeAspect="1" noChangeArrowheads="1"/>
          </p:cNvPicPr>
          <p:nvPr>
            <p:ph idx="1"/>
          </p:nvPr>
        </p:nvPicPr>
        <p:blipFill>
          <a:blip r:embed="rId3"/>
          <a:srcRect/>
          <a:stretch>
            <a:fillRect/>
          </a:stretch>
        </p:blipFill>
        <p:spPr>
          <a:xfrm>
            <a:off x="1461136" y="685800"/>
            <a:ext cx="7856220" cy="5943600"/>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type="body" idx="1"/>
          </p:nvPr>
        </p:nvPicPr>
        <p:blipFill>
          <a:blip r:embed="rId3"/>
          <a:srcRect/>
          <a:stretch>
            <a:fillRect/>
          </a:stretch>
        </p:blipFill>
        <p:spPr>
          <a:xfrm>
            <a:off x="1379220" y="0"/>
            <a:ext cx="9233536"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4294967295"/>
          </p:nvPr>
        </p:nvSpPr>
        <p:spPr>
          <a:xfrm>
            <a:off x="9612630" y="5837238"/>
            <a:ext cx="914400" cy="457200"/>
          </a:xfrm>
          <a:prstGeom prst="rect">
            <a:avLst/>
          </a:prstGeom>
        </p:spPr>
        <p:txBody>
          <a:bodyPr/>
          <a:lstStyle/>
          <a:p>
            <a:fld id="{1E5474C5-B0EE-4BA6-8930-AED8BFEE40C5}" type="slidenum">
              <a:rPr lang="en-GB"/>
              <a:pPr/>
              <a:t>35</a:t>
            </a:fld>
            <a:endParaRPr lang="en-GB"/>
          </a:p>
        </p:txBody>
      </p:sp>
      <p:sp>
        <p:nvSpPr>
          <p:cNvPr id="481282" name="Rectangle 2"/>
          <p:cNvSpPr>
            <a:spLocks noGrp="1" noChangeArrowheads="1"/>
          </p:cNvSpPr>
          <p:nvPr>
            <p:ph type="title"/>
          </p:nvPr>
        </p:nvSpPr>
        <p:spPr/>
        <p:txBody>
          <a:bodyPr/>
          <a:lstStyle/>
          <a:p>
            <a:r>
              <a:rPr lang="en-GB" dirty="0">
                <a:solidFill>
                  <a:srgbClr val="FFFF00"/>
                </a:solidFill>
              </a:rPr>
              <a:t>What is a Template ?</a:t>
            </a:r>
          </a:p>
        </p:txBody>
      </p:sp>
      <p:sp>
        <p:nvSpPr>
          <p:cNvPr id="481283" name="Rectangle 3"/>
          <p:cNvSpPr>
            <a:spLocks noGrp="1" noChangeArrowheads="1"/>
          </p:cNvSpPr>
          <p:nvPr>
            <p:ph type="body" sz="half" idx="1"/>
          </p:nvPr>
        </p:nvSpPr>
        <p:spPr>
          <a:xfrm>
            <a:off x="647700" y="4076700"/>
            <a:ext cx="9763126" cy="2160588"/>
          </a:xfrm>
        </p:spPr>
        <p:txBody>
          <a:bodyPr/>
          <a:lstStyle/>
          <a:p>
            <a:pPr>
              <a:lnSpc>
                <a:spcPct val="80000"/>
              </a:lnSpc>
            </a:pPr>
            <a:r>
              <a:rPr lang="en-GB" sz="1800" dirty="0">
                <a:solidFill>
                  <a:schemeClr val="accent1">
                    <a:lumMod val="90000"/>
                  </a:schemeClr>
                </a:solidFill>
              </a:rPr>
              <a:t>Template</a:t>
            </a:r>
          </a:p>
          <a:p>
            <a:pPr lvl="1">
              <a:lnSpc>
                <a:spcPct val="80000"/>
              </a:lnSpc>
            </a:pPr>
            <a:r>
              <a:rPr lang="en-GB" sz="1600" dirty="0">
                <a:solidFill>
                  <a:schemeClr val="accent1">
                    <a:lumMod val="90000"/>
                  </a:schemeClr>
                </a:solidFill>
              </a:rPr>
              <a:t>contains the extracted unique features of biometric data</a:t>
            </a:r>
          </a:p>
          <a:p>
            <a:pPr lvl="1">
              <a:lnSpc>
                <a:spcPct val="80000"/>
              </a:lnSpc>
            </a:pPr>
            <a:r>
              <a:rPr lang="en-GB" sz="1600" dirty="0">
                <a:solidFill>
                  <a:schemeClr val="accent1">
                    <a:lumMod val="90000"/>
                  </a:schemeClr>
                </a:solidFill>
              </a:rPr>
              <a:t>shows geometric relationship between minutiae</a:t>
            </a:r>
          </a:p>
          <a:p>
            <a:pPr>
              <a:lnSpc>
                <a:spcPct val="80000"/>
              </a:lnSpc>
            </a:pPr>
            <a:endParaRPr lang="en-GB" sz="1800" dirty="0">
              <a:solidFill>
                <a:schemeClr val="accent1">
                  <a:lumMod val="90000"/>
                </a:schemeClr>
              </a:solidFill>
            </a:endParaRPr>
          </a:p>
        </p:txBody>
      </p:sp>
      <p:pic>
        <p:nvPicPr>
          <p:cNvPr id="481284" name="Picture 4"/>
          <p:cNvPicPr>
            <a:picLocks noGrp="1" noChangeAspect="1" noChangeArrowheads="1"/>
          </p:cNvPicPr>
          <p:nvPr>
            <p:ph sz="half" idx="4294967295"/>
          </p:nvPr>
        </p:nvPicPr>
        <p:blipFill>
          <a:blip r:embed="rId3"/>
          <a:srcRect/>
          <a:stretch>
            <a:fillRect/>
          </a:stretch>
        </p:blipFill>
        <p:spPr>
          <a:xfrm>
            <a:off x="1339216" y="1341439"/>
            <a:ext cx="2379344" cy="2232025"/>
          </a:xfrm>
          <a:noFill/>
          <a:ln/>
        </p:spPr>
      </p:pic>
      <p:pic>
        <p:nvPicPr>
          <p:cNvPr id="481285" name="Picture 5"/>
          <p:cNvPicPr>
            <a:picLocks noGrp="1" noChangeAspect="1" noChangeArrowheads="1"/>
          </p:cNvPicPr>
          <p:nvPr>
            <p:ph sz="half" idx="4294967295"/>
          </p:nvPr>
        </p:nvPicPr>
        <p:blipFill>
          <a:blip r:embed="rId4"/>
          <a:srcRect/>
          <a:stretch>
            <a:fillRect/>
          </a:stretch>
        </p:blipFill>
        <p:spPr>
          <a:xfrm>
            <a:off x="4880610" y="1484314"/>
            <a:ext cx="2095500" cy="2016125"/>
          </a:xfrm>
          <a:noFill/>
          <a:ln/>
        </p:spPr>
      </p:pic>
      <p:pic>
        <p:nvPicPr>
          <p:cNvPr id="481286" name="Picture 6" descr="binary"/>
          <p:cNvPicPr>
            <a:picLocks noGrp="1" noChangeAspect="1" noChangeArrowheads="1"/>
          </p:cNvPicPr>
          <p:nvPr>
            <p:ph sz="half" idx="2"/>
          </p:nvPr>
        </p:nvPicPr>
        <p:blipFill>
          <a:blip r:embed="rId5"/>
          <a:srcRect/>
          <a:stretch>
            <a:fillRect/>
          </a:stretch>
        </p:blipFill>
        <p:spPr>
          <a:xfrm>
            <a:off x="8252461" y="1209675"/>
            <a:ext cx="1383030" cy="1270000"/>
          </a:xfrm>
          <a:noFill/>
          <a:ln/>
        </p:spPr>
      </p:pic>
      <p:sp>
        <p:nvSpPr>
          <p:cNvPr id="481287" name="AutoShape 7"/>
          <p:cNvSpPr>
            <a:spLocks noChangeArrowheads="1"/>
          </p:cNvSpPr>
          <p:nvPr/>
        </p:nvSpPr>
        <p:spPr bwMode="auto">
          <a:xfrm>
            <a:off x="3844290" y="2205038"/>
            <a:ext cx="950596"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wrap="none" anchor="ctr"/>
          <a:lstStyle/>
          <a:p>
            <a:endParaRPr lang="en-US"/>
          </a:p>
        </p:txBody>
      </p:sp>
      <p:sp>
        <p:nvSpPr>
          <p:cNvPr id="481288" name="AutoShape 8"/>
          <p:cNvSpPr>
            <a:spLocks noChangeArrowheads="1"/>
          </p:cNvSpPr>
          <p:nvPr/>
        </p:nvSpPr>
        <p:spPr bwMode="auto">
          <a:xfrm>
            <a:off x="7128510" y="2205038"/>
            <a:ext cx="950596" cy="6477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a:effectLst/>
        </p:spPr>
        <p:txBody>
          <a:bodyPr wrap="none" anchor="ctr"/>
          <a:lstStyle/>
          <a:p>
            <a:endParaRPr lang="en-US"/>
          </a:p>
        </p:txBody>
      </p:sp>
      <p:sp>
        <p:nvSpPr>
          <p:cNvPr id="481289" name="Text Box 9"/>
          <p:cNvSpPr txBox="1">
            <a:spLocks noChangeArrowheads="1"/>
          </p:cNvSpPr>
          <p:nvPr/>
        </p:nvSpPr>
        <p:spPr bwMode="auto">
          <a:xfrm>
            <a:off x="1857376" y="3644900"/>
            <a:ext cx="1297304" cy="304800"/>
          </a:xfrm>
          <a:prstGeom prst="rect">
            <a:avLst/>
          </a:prstGeom>
          <a:noFill/>
          <a:ln w="9525">
            <a:noFill/>
            <a:miter lim="800000"/>
            <a:headEnd/>
            <a:tailEnd/>
          </a:ln>
          <a:effectLst/>
        </p:spPr>
        <p:txBody>
          <a:bodyPr>
            <a:spAutoFit/>
          </a:bodyPr>
          <a:lstStyle/>
          <a:p>
            <a:pPr>
              <a:spcBef>
                <a:spcPct val="50000"/>
              </a:spcBef>
            </a:pPr>
            <a:r>
              <a:rPr lang="it-IT" sz="1400" dirty="0">
                <a:solidFill>
                  <a:srgbClr val="FFC000"/>
                </a:solidFill>
              </a:rPr>
              <a:t>Raw image</a:t>
            </a:r>
          </a:p>
        </p:txBody>
      </p:sp>
      <p:sp>
        <p:nvSpPr>
          <p:cNvPr id="481290" name="Text Box 10"/>
          <p:cNvSpPr txBox="1">
            <a:spLocks noChangeArrowheads="1"/>
          </p:cNvSpPr>
          <p:nvPr/>
        </p:nvSpPr>
        <p:spPr bwMode="auto">
          <a:xfrm>
            <a:off x="5053966" y="3573464"/>
            <a:ext cx="1986914" cy="523220"/>
          </a:xfrm>
          <a:prstGeom prst="rect">
            <a:avLst/>
          </a:prstGeom>
          <a:noFill/>
          <a:ln w="9525">
            <a:noFill/>
            <a:miter lim="800000"/>
            <a:headEnd/>
            <a:tailEnd/>
          </a:ln>
          <a:effectLst/>
        </p:spPr>
        <p:txBody>
          <a:bodyPr>
            <a:spAutoFit/>
          </a:bodyPr>
          <a:lstStyle/>
          <a:p>
            <a:pPr>
              <a:spcBef>
                <a:spcPct val="50000"/>
              </a:spcBef>
            </a:pPr>
            <a:r>
              <a:rPr lang="it-IT" sz="1400" dirty="0">
                <a:solidFill>
                  <a:srgbClr val="FFC000"/>
                </a:solidFill>
              </a:rPr>
              <a:t>Feature extraction - locate minutiae</a:t>
            </a:r>
          </a:p>
        </p:txBody>
      </p:sp>
      <p:sp>
        <p:nvSpPr>
          <p:cNvPr id="481291" name="Text Box 11"/>
          <p:cNvSpPr txBox="1">
            <a:spLocks noChangeArrowheads="1"/>
          </p:cNvSpPr>
          <p:nvPr/>
        </p:nvSpPr>
        <p:spPr bwMode="auto">
          <a:xfrm>
            <a:off x="8423910" y="3213100"/>
            <a:ext cx="1295400" cy="304800"/>
          </a:xfrm>
          <a:prstGeom prst="rect">
            <a:avLst/>
          </a:prstGeom>
          <a:noFill/>
          <a:ln w="9525">
            <a:noFill/>
            <a:miter lim="800000"/>
            <a:headEnd/>
            <a:tailEnd/>
          </a:ln>
          <a:effectLst/>
        </p:spPr>
        <p:txBody>
          <a:bodyPr>
            <a:spAutoFit/>
          </a:bodyPr>
          <a:lstStyle/>
          <a:p>
            <a:pPr>
              <a:spcBef>
                <a:spcPct val="50000"/>
              </a:spcBef>
            </a:pPr>
            <a:r>
              <a:rPr lang="it-IT" sz="1400" dirty="0">
                <a:solidFill>
                  <a:srgbClr val="FFC000"/>
                </a:solidFill>
              </a:rPr>
              <a:t>Template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en-US" dirty="0">
                <a:solidFill>
                  <a:schemeClr val="accent1">
                    <a:lumMod val="90000"/>
                  </a:schemeClr>
                </a:solidFill>
              </a:rPr>
              <a:t>Scanning Image</a:t>
            </a:r>
          </a:p>
        </p:txBody>
      </p:sp>
      <p:sp>
        <p:nvSpPr>
          <p:cNvPr id="25603" name="Rectangle 3"/>
          <p:cNvSpPr>
            <a:spLocks noGrp="1" noChangeArrowheads="1"/>
          </p:cNvSpPr>
          <p:nvPr>
            <p:ph type="body" idx="1"/>
          </p:nvPr>
        </p:nvSpPr>
        <p:spPr/>
        <p:txBody>
          <a:bodyPr/>
          <a:lstStyle/>
          <a:p>
            <a:pPr lvl="1">
              <a:buFont typeface="Wingdings" charset="2"/>
              <a:buNone/>
            </a:pPr>
            <a:endParaRPr lang="en-US" dirty="0"/>
          </a:p>
        </p:txBody>
      </p:sp>
      <p:pic>
        <p:nvPicPr>
          <p:cNvPr id="25604" name="Picture 4" descr="grid"/>
          <p:cNvPicPr>
            <a:picLocks noChangeAspect="1" noChangeArrowheads="1"/>
          </p:cNvPicPr>
          <p:nvPr/>
        </p:nvPicPr>
        <p:blipFill>
          <a:blip r:embed="rId2"/>
          <a:srcRect/>
          <a:stretch>
            <a:fillRect/>
          </a:stretch>
        </p:blipFill>
        <p:spPr bwMode="auto">
          <a:xfrm>
            <a:off x="3352800" y="1905000"/>
            <a:ext cx="3474720" cy="2895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r>
              <a:rPr lang="en-US" dirty="0">
                <a:solidFill>
                  <a:srgbClr val="FFFF00"/>
                </a:solidFill>
              </a:rPr>
              <a:t>Region Coloring</a:t>
            </a:r>
          </a:p>
        </p:txBody>
      </p:sp>
      <p:sp>
        <p:nvSpPr>
          <p:cNvPr id="26627" name="Rectangle 3"/>
          <p:cNvSpPr>
            <a:spLocks noGrp="1" noChangeArrowheads="1"/>
          </p:cNvSpPr>
          <p:nvPr>
            <p:ph type="body" idx="1"/>
          </p:nvPr>
        </p:nvSpPr>
        <p:spPr/>
        <p:txBody>
          <a:bodyPr/>
          <a:lstStyle/>
          <a:p>
            <a:pPr>
              <a:buFont typeface="Wingdings" charset="2"/>
              <a:buNone/>
            </a:pPr>
            <a:endParaRPr lang="en-US" dirty="0"/>
          </a:p>
        </p:txBody>
      </p:sp>
      <p:pic>
        <p:nvPicPr>
          <p:cNvPr id="26628" name="Picture 4"/>
          <p:cNvPicPr>
            <a:picLocks noChangeAspect="1" noChangeArrowheads="1"/>
          </p:cNvPicPr>
          <p:nvPr/>
        </p:nvPicPr>
        <p:blipFill>
          <a:blip r:embed="rId2"/>
          <a:srcRect/>
          <a:stretch>
            <a:fillRect/>
          </a:stretch>
        </p:blipFill>
        <p:spPr bwMode="auto">
          <a:xfrm>
            <a:off x="2103120" y="3200400"/>
            <a:ext cx="2057400" cy="2247900"/>
          </a:xfrm>
          <a:prstGeom prst="rect">
            <a:avLst/>
          </a:prstGeom>
          <a:noFill/>
          <a:ln w="9525">
            <a:noFill/>
            <a:miter lim="800000"/>
            <a:headEnd/>
            <a:tailEnd/>
          </a:ln>
          <a:effectLst/>
        </p:spPr>
      </p:pic>
      <p:pic>
        <p:nvPicPr>
          <p:cNvPr id="26629" name="Picture 5"/>
          <p:cNvPicPr>
            <a:picLocks noChangeAspect="1" noChangeArrowheads="1"/>
          </p:cNvPicPr>
          <p:nvPr/>
        </p:nvPicPr>
        <p:blipFill>
          <a:blip r:embed="rId3"/>
          <a:srcRect/>
          <a:stretch>
            <a:fillRect/>
          </a:stretch>
        </p:blipFill>
        <p:spPr bwMode="auto">
          <a:xfrm>
            <a:off x="6858000" y="2895600"/>
            <a:ext cx="2649856" cy="2895600"/>
          </a:xfrm>
          <a:prstGeom prst="rect">
            <a:avLst/>
          </a:prstGeom>
          <a:noFill/>
          <a:ln w="9525">
            <a:noFill/>
            <a:miter lim="800000"/>
            <a:headEnd/>
            <a:tailEnd/>
          </a:ln>
          <a:effectLst/>
        </p:spPr>
      </p:pic>
      <p:sp>
        <p:nvSpPr>
          <p:cNvPr id="26630" name="Line 6"/>
          <p:cNvSpPr>
            <a:spLocks noChangeShapeType="1"/>
          </p:cNvSpPr>
          <p:nvPr/>
        </p:nvSpPr>
        <p:spPr bwMode="auto">
          <a:xfrm>
            <a:off x="4572000" y="4191000"/>
            <a:ext cx="1554480" cy="0"/>
          </a:xfrm>
          <a:prstGeom prst="line">
            <a:avLst/>
          </a:prstGeom>
          <a:noFill/>
          <a:ln w="9525">
            <a:solidFill>
              <a:srgbClr val="FFC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dirty="0">
                <a:solidFill>
                  <a:srgbClr val="FFFF00"/>
                </a:solidFill>
              </a:rPr>
              <a:t>Input Fingerprints</a:t>
            </a:r>
          </a:p>
        </p:txBody>
      </p:sp>
      <p:grpSp>
        <p:nvGrpSpPr>
          <p:cNvPr id="2" name="Group 14"/>
          <p:cNvGrpSpPr>
            <a:grpSpLocks/>
          </p:cNvGrpSpPr>
          <p:nvPr/>
        </p:nvGrpSpPr>
        <p:grpSpPr bwMode="auto">
          <a:xfrm>
            <a:off x="365760" y="1905000"/>
            <a:ext cx="10058400" cy="4343400"/>
            <a:chOff x="192" y="960"/>
            <a:chExt cx="5280" cy="2736"/>
          </a:xfrm>
        </p:grpSpPr>
        <p:pic>
          <p:nvPicPr>
            <p:cNvPr id="20484" name="Picture 4" descr="1_1"/>
            <p:cNvPicPr>
              <a:picLocks noChangeAspect="1" noChangeArrowheads="1"/>
            </p:cNvPicPr>
            <p:nvPr/>
          </p:nvPicPr>
          <p:blipFill>
            <a:blip r:embed="rId2"/>
            <a:srcRect/>
            <a:stretch>
              <a:fillRect/>
            </a:stretch>
          </p:blipFill>
          <p:spPr bwMode="auto">
            <a:xfrm>
              <a:off x="192" y="960"/>
              <a:ext cx="1248" cy="1248"/>
            </a:xfrm>
            <a:prstGeom prst="rect">
              <a:avLst/>
            </a:prstGeom>
            <a:noFill/>
          </p:spPr>
        </p:pic>
        <p:pic>
          <p:nvPicPr>
            <p:cNvPr id="20485" name="Picture 5" descr="1_2"/>
            <p:cNvPicPr>
              <a:picLocks noChangeAspect="1" noChangeArrowheads="1"/>
            </p:cNvPicPr>
            <p:nvPr/>
          </p:nvPicPr>
          <p:blipFill>
            <a:blip r:embed="rId3"/>
            <a:srcRect/>
            <a:stretch>
              <a:fillRect/>
            </a:stretch>
          </p:blipFill>
          <p:spPr bwMode="auto">
            <a:xfrm>
              <a:off x="1536" y="960"/>
              <a:ext cx="1248" cy="1248"/>
            </a:xfrm>
            <a:prstGeom prst="rect">
              <a:avLst/>
            </a:prstGeom>
            <a:noFill/>
          </p:spPr>
        </p:pic>
        <p:pic>
          <p:nvPicPr>
            <p:cNvPr id="20486" name="Picture 6" descr="1_3"/>
            <p:cNvPicPr>
              <a:picLocks noChangeAspect="1" noChangeArrowheads="1"/>
            </p:cNvPicPr>
            <p:nvPr/>
          </p:nvPicPr>
          <p:blipFill>
            <a:blip r:embed="rId4"/>
            <a:srcRect/>
            <a:stretch>
              <a:fillRect/>
            </a:stretch>
          </p:blipFill>
          <p:spPr bwMode="auto">
            <a:xfrm>
              <a:off x="2880" y="960"/>
              <a:ext cx="1248" cy="1248"/>
            </a:xfrm>
            <a:prstGeom prst="rect">
              <a:avLst/>
            </a:prstGeom>
            <a:noFill/>
          </p:spPr>
        </p:pic>
        <p:pic>
          <p:nvPicPr>
            <p:cNvPr id="20487" name="Picture 7" descr="1_4"/>
            <p:cNvPicPr>
              <a:picLocks noChangeAspect="1" noChangeArrowheads="1"/>
            </p:cNvPicPr>
            <p:nvPr/>
          </p:nvPicPr>
          <p:blipFill>
            <a:blip r:embed="rId5"/>
            <a:srcRect/>
            <a:stretch>
              <a:fillRect/>
            </a:stretch>
          </p:blipFill>
          <p:spPr bwMode="auto">
            <a:xfrm>
              <a:off x="4224" y="960"/>
              <a:ext cx="1248" cy="1248"/>
            </a:xfrm>
            <a:prstGeom prst="rect">
              <a:avLst/>
            </a:prstGeom>
            <a:noFill/>
          </p:spPr>
        </p:pic>
        <p:pic>
          <p:nvPicPr>
            <p:cNvPr id="20488" name="Picture 8" descr="1_5"/>
            <p:cNvPicPr>
              <a:picLocks noChangeAspect="1" noChangeArrowheads="1"/>
            </p:cNvPicPr>
            <p:nvPr/>
          </p:nvPicPr>
          <p:blipFill>
            <a:blip r:embed="rId6"/>
            <a:srcRect/>
            <a:stretch>
              <a:fillRect/>
            </a:stretch>
          </p:blipFill>
          <p:spPr bwMode="auto">
            <a:xfrm>
              <a:off x="192" y="2448"/>
              <a:ext cx="1248" cy="1248"/>
            </a:xfrm>
            <a:prstGeom prst="rect">
              <a:avLst/>
            </a:prstGeom>
            <a:noFill/>
          </p:spPr>
        </p:pic>
        <p:pic>
          <p:nvPicPr>
            <p:cNvPr id="20490" name="Picture 10" descr="1_6"/>
            <p:cNvPicPr>
              <a:picLocks noChangeAspect="1" noChangeArrowheads="1"/>
            </p:cNvPicPr>
            <p:nvPr/>
          </p:nvPicPr>
          <p:blipFill>
            <a:blip r:embed="rId7"/>
            <a:srcRect/>
            <a:stretch>
              <a:fillRect/>
            </a:stretch>
          </p:blipFill>
          <p:spPr bwMode="auto">
            <a:xfrm>
              <a:off x="1536" y="2448"/>
              <a:ext cx="1248" cy="1248"/>
            </a:xfrm>
            <a:prstGeom prst="rect">
              <a:avLst/>
            </a:prstGeom>
            <a:noFill/>
          </p:spPr>
        </p:pic>
        <p:pic>
          <p:nvPicPr>
            <p:cNvPr id="20492" name="Picture 12" descr="1_7"/>
            <p:cNvPicPr>
              <a:picLocks noChangeAspect="1" noChangeArrowheads="1"/>
            </p:cNvPicPr>
            <p:nvPr/>
          </p:nvPicPr>
          <p:blipFill>
            <a:blip r:embed="rId8"/>
            <a:srcRect/>
            <a:stretch>
              <a:fillRect/>
            </a:stretch>
          </p:blipFill>
          <p:spPr bwMode="auto">
            <a:xfrm>
              <a:off x="2880" y="2448"/>
              <a:ext cx="1248" cy="1248"/>
            </a:xfrm>
            <a:prstGeom prst="rect">
              <a:avLst/>
            </a:prstGeom>
            <a:noFill/>
          </p:spPr>
        </p:pic>
        <p:pic>
          <p:nvPicPr>
            <p:cNvPr id="20493" name="Picture 13" descr="1_8"/>
            <p:cNvPicPr>
              <a:picLocks noChangeAspect="1" noChangeArrowheads="1"/>
            </p:cNvPicPr>
            <p:nvPr/>
          </p:nvPicPr>
          <p:blipFill>
            <a:blip r:embed="rId9"/>
            <a:srcRect/>
            <a:stretch>
              <a:fillRect/>
            </a:stretch>
          </p:blipFill>
          <p:spPr bwMode="auto">
            <a:xfrm>
              <a:off x="4224" y="2448"/>
              <a:ext cx="1248" cy="1248"/>
            </a:xfrm>
            <a:prstGeom prst="rect">
              <a:avLst/>
            </a:prstGeom>
            <a:noFill/>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dirty="0">
                <a:solidFill>
                  <a:srgbClr val="FFFF00"/>
                </a:solidFill>
              </a:rPr>
              <a:t>Output of Program</a:t>
            </a:r>
          </a:p>
        </p:txBody>
      </p:sp>
      <p:grpSp>
        <p:nvGrpSpPr>
          <p:cNvPr id="2" name="Group 18"/>
          <p:cNvGrpSpPr>
            <a:grpSpLocks/>
          </p:cNvGrpSpPr>
          <p:nvPr/>
        </p:nvGrpSpPr>
        <p:grpSpPr bwMode="auto">
          <a:xfrm>
            <a:off x="365760" y="1905000"/>
            <a:ext cx="10058400" cy="4343400"/>
            <a:chOff x="192" y="1200"/>
            <a:chExt cx="5280" cy="2736"/>
          </a:xfrm>
        </p:grpSpPr>
        <p:pic>
          <p:nvPicPr>
            <p:cNvPr id="21510" name="Picture 6" descr="2_out"/>
            <p:cNvPicPr>
              <a:picLocks noChangeAspect="1" noChangeArrowheads="1"/>
            </p:cNvPicPr>
            <p:nvPr/>
          </p:nvPicPr>
          <p:blipFill>
            <a:blip r:embed="rId2"/>
            <a:srcRect/>
            <a:stretch>
              <a:fillRect/>
            </a:stretch>
          </p:blipFill>
          <p:spPr bwMode="auto">
            <a:xfrm>
              <a:off x="1536" y="1200"/>
              <a:ext cx="1248" cy="1248"/>
            </a:xfrm>
            <a:prstGeom prst="rect">
              <a:avLst/>
            </a:prstGeom>
            <a:noFill/>
          </p:spPr>
        </p:pic>
        <p:pic>
          <p:nvPicPr>
            <p:cNvPr id="21511" name="Picture 7" descr="4_out"/>
            <p:cNvPicPr>
              <a:picLocks noChangeAspect="1" noChangeArrowheads="1"/>
            </p:cNvPicPr>
            <p:nvPr/>
          </p:nvPicPr>
          <p:blipFill>
            <a:blip r:embed="rId3"/>
            <a:srcRect/>
            <a:stretch>
              <a:fillRect/>
            </a:stretch>
          </p:blipFill>
          <p:spPr bwMode="auto">
            <a:xfrm>
              <a:off x="4224" y="1200"/>
              <a:ext cx="1248" cy="1248"/>
            </a:xfrm>
            <a:prstGeom prst="rect">
              <a:avLst/>
            </a:prstGeom>
            <a:noFill/>
          </p:spPr>
        </p:pic>
        <p:pic>
          <p:nvPicPr>
            <p:cNvPr id="21512" name="Picture 8" descr="5_out"/>
            <p:cNvPicPr>
              <a:picLocks noChangeAspect="1" noChangeArrowheads="1"/>
            </p:cNvPicPr>
            <p:nvPr/>
          </p:nvPicPr>
          <p:blipFill>
            <a:blip r:embed="rId4"/>
            <a:srcRect/>
            <a:stretch>
              <a:fillRect/>
            </a:stretch>
          </p:blipFill>
          <p:spPr bwMode="auto">
            <a:xfrm>
              <a:off x="192" y="2688"/>
              <a:ext cx="1248" cy="1248"/>
            </a:xfrm>
            <a:prstGeom prst="rect">
              <a:avLst/>
            </a:prstGeom>
            <a:noFill/>
          </p:spPr>
        </p:pic>
        <p:pic>
          <p:nvPicPr>
            <p:cNvPr id="21513" name="Picture 9" descr="3_out"/>
            <p:cNvPicPr>
              <a:picLocks noChangeAspect="1" noChangeArrowheads="1"/>
            </p:cNvPicPr>
            <p:nvPr/>
          </p:nvPicPr>
          <p:blipFill>
            <a:blip r:embed="rId5"/>
            <a:srcRect/>
            <a:stretch>
              <a:fillRect/>
            </a:stretch>
          </p:blipFill>
          <p:spPr bwMode="auto">
            <a:xfrm>
              <a:off x="2880" y="1200"/>
              <a:ext cx="1248" cy="1248"/>
            </a:xfrm>
            <a:prstGeom prst="rect">
              <a:avLst/>
            </a:prstGeom>
            <a:noFill/>
          </p:spPr>
        </p:pic>
        <p:pic>
          <p:nvPicPr>
            <p:cNvPr id="21517" name="Picture 13" descr="6_out"/>
            <p:cNvPicPr>
              <a:picLocks noChangeAspect="1" noChangeArrowheads="1"/>
            </p:cNvPicPr>
            <p:nvPr/>
          </p:nvPicPr>
          <p:blipFill>
            <a:blip r:embed="rId6"/>
            <a:srcRect/>
            <a:stretch>
              <a:fillRect/>
            </a:stretch>
          </p:blipFill>
          <p:spPr bwMode="auto">
            <a:xfrm>
              <a:off x="1536" y="2688"/>
              <a:ext cx="1248" cy="1248"/>
            </a:xfrm>
            <a:prstGeom prst="rect">
              <a:avLst/>
            </a:prstGeom>
            <a:noFill/>
          </p:spPr>
        </p:pic>
        <p:pic>
          <p:nvPicPr>
            <p:cNvPr id="21518" name="Picture 14" descr="7_out"/>
            <p:cNvPicPr>
              <a:picLocks noChangeAspect="1" noChangeArrowheads="1"/>
            </p:cNvPicPr>
            <p:nvPr/>
          </p:nvPicPr>
          <p:blipFill>
            <a:blip r:embed="rId7"/>
            <a:srcRect/>
            <a:stretch>
              <a:fillRect/>
            </a:stretch>
          </p:blipFill>
          <p:spPr bwMode="auto">
            <a:xfrm>
              <a:off x="2880" y="2688"/>
              <a:ext cx="1248" cy="1248"/>
            </a:xfrm>
            <a:prstGeom prst="rect">
              <a:avLst/>
            </a:prstGeom>
            <a:noFill/>
          </p:spPr>
        </p:pic>
        <p:pic>
          <p:nvPicPr>
            <p:cNvPr id="21519" name="Picture 15" descr="8_out"/>
            <p:cNvPicPr>
              <a:picLocks noChangeAspect="1" noChangeArrowheads="1"/>
            </p:cNvPicPr>
            <p:nvPr/>
          </p:nvPicPr>
          <p:blipFill>
            <a:blip r:embed="rId8"/>
            <a:srcRect/>
            <a:stretch>
              <a:fillRect/>
            </a:stretch>
          </p:blipFill>
          <p:spPr bwMode="auto">
            <a:xfrm>
              <a:off x="4224" y="2688"/>
              <a:ext cx="1248" cy="1248"/>
            </a:xfrm>
            <a:prstGeom prst="rect">
              <a:avLst/>
            </a:prstGeom>
            <a:noFill/>
          </p:spPr>
        </p:pic>
        <p:pic>
          <p:nvPicPr>
            <p:cNvPr id="21521" name="Picture 17" descr="1_out"/>
            <p:cNvPicPr>
              <a:picLocks noChangeAspect="1" noChangeArrowheads="1"/>
            </p:cNvPicPr>
            <p:nvPr/>
          </p:nvPicPr>
          <p:blipFill>
            <a:blip r:embed="rId9"/>
            <a:srcRect/>
            <a:stretch>
              <a:fillRect/>
            </a:stretch>
          </p:blipFill>
          <p:spPr bwMode="auto">
            <a:xfrm>
              <a:off x="192" y="1200"/>
              <a:ext cx="1248" cy="1248"/>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4800" b="1" dirty="0" smtClean="0">
                <a:solidFill>
                  <a:srgbClr val="FFFF00"/>
                </a:solidFill>
                <a:latin typeface="Times New Roman" charset="0"/>
              </a:rPr>
              <a:t>Arches</a:t>
            </a:r>
          </a:p>
        </p:txBody>
      </p:sp>
      <p:sp>
        <p:nvSpPr>
          <p:cNvPr id="8195" name="Text Box 4"/>
          <p:cNvSpPr txBox="1">
            <a:spLocks noChangeArrowheads="1"/>
          </p:cNvSpPr>
          <p:nvPr/>
        </p:nvSpPr>
        <p:spPr bwMode="auto">
          <a:xfrm>
            <a:off x="549275" y="1371600"/>
            <a:ext cx="9874250" cy="830997"/>
          </a:xfrm>
          <a:prstGeom prst="rect">
            <a:avLst/>
          </a:prstGeom>
          <a:noFill/>
          <a:ln w="9525">
            <a:noFill/>
            <a:miter lim="800000"/>
            <a:headEnd/>
            <a:tailEnd/>
          </a:ln>
        </p:spPr>
        <p:txBody>
          <a:bodyPr>
            <a:spAutoFit/>
          </a:bodyPr>
          <a:lstStyle/>
          <a:p>
            <a:pPr>
              <a:spcBef>
                <a:spcPct val="50000"/>
              </a:spcBef>
            </a:pPr>
            <a:r>
              <a:rPr lang="en-US" sz="2400" dirty="0">
                <a:solidFill>
                  <a:srgbClr val="FFFF00"/>
                </a:solidFill>
                <a:latin typeface="Times New Roman" charset="0"/>
              </a:rPr>
              <a:t>Arches are the simplest type of fingerprints that are formed by ridges that enter on one side of the print and exit on the other.  No deltas are present.</a:t>
            </a:r>
          </a:p>
        </p:txBody>
      </p:sp>
      <p:grpSp>
        <p:nvGrpSpPr>
          <p:cNvPr id="2" name="Group 17"/>
          <p:cNvGrpSpPr>
            <a:grpSpLocks/>
          </p:cNvGrpSpPr>
          <p:nvPr/>
        </p:nvGrpSpPr>
        <p:grpSpPr bwMode="auto">
          <a:xfrm>
            <a:off x="731838" y="3124200"/>
            <a:ext cx="4389437" cy="3124200"/>
            <a:chOff x="384" y="1968"/>
            <a:chExt cx="2304" cy="1968"/>
          </a:xfrm>
        </p:grpSpPr>
        <p:sp>
          <p:nvSpPr>
            <p:cNvPr id="8206" name="Text Box 7"/>
            <p:cNvSpPr txBox="1">
              <a:spLocks noChangeArrowheads="1"/>
            </p:cNvSpPr>
            <p:nvPr/>
          </p:nvSpPr>
          <p:spPr bwMode="auto">
            <a:xfrm>
              <a:off x="384" y="3264"/>
              <a:ext cx="2304" cy="672"/>
            </a:xfrm>
            <a:prstGeom prst="rect">
              <a:avLst/>
            </a:prstGeom>
            <a:solidFill>
              <a:srgbClr val="FFFFFF"/>
            </a:solidFill>
            <a:ln w="9525">
              <a:noFill/>
              <a:miter lim="800000"/>
              <a:headEnd/>
              <a:tailEnd/>
            </a:ln>
          </p:spPr>
          <p:txBody>
            <a:bodyPr/>
            <a:lstStyle/>
            <a:p>
              <a:pPr algn="ctr"/>
              <a:r>
                <a:rPr lang="en-US" sz="2000" b="1">
                  <a:latin typeface="Times New Roman" charset="0"/>
                </a:rPr>
                <a:t>Plain Arch</a:t>
              </a:r>
              <a:endParaRPr lang="en-US" sz="2000">
                <a:latin typeface="Times New Roman" charset="0"/>
              </a:endParaRPr>
            </a:p>
            <a:p>
              <a:pPr algn="ctr"/>
              <a:r>
                <a:rPr lang="en-US" sz="2000">
                  <a:latin typeface="Times New Roman" charset="0"/>
                </a:rPr>
                <a:t>Ridges enter on one side and </a:t>
              </a:r>
            </a:p>
            <a:p>
              <a:pPr algn="ctr"/>
              <a:r>
                <a:rPr lang="en-US" sz="2000">
                  <a:latin typeface="Times New Roman" charset="0"/>
                </a:rPr>
                <a:t>exit on the other side.</a:t>
              </a:r>
            </a:p>
          </p:txBody>
        </p:sp>
        <p:pic>
          <p:nvPicPr>
            <p:cNvPr id="8207" name="Picture 6" descr="plain arch"/>
            <p:cNvPicPr>
              <a:picLocks noChangeAspect="1" noChangeArrowheads="1"/>
            </p:cNvPicPr>
            <p:nvPr/>
          </p:nvPicPr>
          <p:blipFill>
            <a:blip r:embed="rId3"/>
            <a:srcRect/>
            <a:stretch>
              <a:fillRect/>
            </a:stretch>
          </p:blipFill>
          <p:spPr bwMode="auto">
            <a:xfrm>
              <a:off x="960" y="1968"/>
              <a:ext cx="1152" cy="1152"/>
            </a:xfrm>
            <a:prstGeom prst="rect">
              <a:avLst/>
            </a:prstGeom>
            <a:noFill/>
            <a:ln w="19050">
              <a:solidFill>
                <a:srgbClr val="000000"/>
              </a:solidFill>
              <a:miter lim="800000"/>
              <a:headEnd/>
              <a:tailEnd/>
            </a:ln>
          </p:spPr>
        </p:pic>
      </p:grpSp>
      <p:sp>
        <p:nvSpPr>
          <p:cNvPr id="6152" name="Line 8"/>
          <p:cNvSpPr>
            <a:spLocks noChangeShapeType="1"/>
          </p:cNvSpPr>
          <p:nvPr/>
        </p:nvSpPr>
        <p:spPr bwMode="auto">
          <a:xfrm>
            <a:off x="1279525" y="4343400"/>
            <a:ext cx="457200" cy="0"/>
          </a:xfrm>
          <a:prstGeom prst="line">
            <a:avLst/>
          </a:prstGeom>
          <a:noFill/>
          <a:ln w="76200">
            <a:solidFill>
              <a:srgbClr val="FF0000"/>
            </a:solidFill>
            <a:round/>
            <a:headEnd/>
            <a:tailEnd type="triangle" w="med" len="med"/>
          </a:ln>
        </p:spPr>
        <p:txBody>
          <a:bodyPr/>
          <a:lstStyle/>
          <a:p>
            <a:endParaRPr lang="en-US"/>
          </a:p>
        </p:txBody>
      </p:sp>
      <p:sp>
        <p:nvSpPr>
          <p:cNvPr id="6153" name="Line 9"/>
          <p:cNvSpPr>
            <a:spLocks noChangeShapeType="1"/>
          </p:cNvSpPr>
          <p:nvPr/>
        </p:nvSpPr>
        <p:spPr bwMode="auto">
          <a:xfrm>
            <a:off x="4114800" y="4343400"/>
            <a:ext cx="457200" cy="0"/>
          </a:xfrm>
          <a:prstGeom prst="line">
            <a:avLst/>
          </a:prstGeom>
          <a:noFill/>
          <a:ln w="76200">
            <a:solidFill>
              <a:srgbClr val="FF0000"/>
            </a:solidFill>
            <a:round/>
            <a:headEnd/>
            <a:tailEnd type="triangle" w="med" len="med"/>
          </a:ln>
        </p:spPr>
        <p:txBody>
          <a:bodyPr/>
          <a:lstStyle/>
          <a:p>
            <a:endParaRPr lang="en-US"/>
          </a:p>
        </p:txBody>
      </p:sp>
      <p:sp>
        <p:nvSpPr>
          <p:cNvPr id="6157" name="Line 13"/>
          <p:cNvSpPr>
            <a:spLocks noChangeShapeType="1"/>
          </p:cNvSpPr>
          <p:nvPr/>
        </p:nvSpPr>
        <p:spPr bwMode="auto">
          <a:xfrm>
            <a:off x="6126163" y="4343400"/>
            <a:ext cx="457200" cy="0"/>
          </a:xfrm>
          <a:prstGeom prst="line">
            <a:avLst/>
          </a:prstGeom>
          <a:noFill/>
          <a:ln w="76200">
            <a:solidFill>
              <a:srgbClr val="FF0000"/>
            </a:solidFill>
            <a:round/>
            <a:headEnd/>
            <a:tailEnd type="triangle" w="med" len="med"/>
          </a:ln>
        </p:spPr>
        <p:txBody>
          <a:bodyPr/>
          <a:lstStyle/>
          <a:p>
            <a:endParaRPr lang="en-US"/>
          </a:p>
        </p:txBody>
      </p:sp>
      <p:sp>
        <p:nvSpPr>
          <p:cNvPr id="6158" name="Line 14"/>
          <p:cNvSpPr>
            <a:spLocks noChangeShapeType="1"/>
          </p:cNvSpPr>
          <p:nvPr/>
        </p:nvSpPr>
        <p:spPr bwMode="auto">
          <a:xfrm>
            <a:off x="8961438" y="4343400"/>
            <a:ext cx="457200" cy="0"/>
          </a:xfrm>
          <a:prstGeom prst="line">
            <a:avLst/>
          </a:prstGeom>
          <a:noFill/>
          <a:ln w="76200">
            <a:solidFill>
              <a:srgbClr val="FF0000"/>
            </a:solidFill>
            <a:round/>
            <a:headEnd/>
            <a:tailEnd type="triangle" w="med" len="med"/>
          </a:ln>
        </p:spPr>
        <p:txBody>
          <a:bodyPr/>
          <a:lstStyle/>
          <a:p>
            <a:endParaRPr lang="en-US"/>
          </a:p>
        </p:txBody>
      </p:sp>
      <p:grpSp>
        <p:nvGrpSpPr>
          <p:cNvPr id="3" name="Group 18"/>
          <p:cNvGrpSpPr>
            <a:grpSpLocks/>
          </p:cNvGrpSpPr>
          <p:nvPr/>
        </p:nvGrpSpPr>
        <p:grpSpPr bwMode="auto">
          <a:xfrm>
            <a:off x="5761038" y="2514600"/>
            <a:ext cx="4297362" cy="3733800"/>
            <a:chOff x="3024" y="1584"/>
            <a:chExt cx="2256" cy="2352"/>
          </a:xfrm>
        </p:grpSpPr>
        <p:pic>
          <p:nvPicPr>
            <p:cNvPr id="8202" name="Picture 11" descr="tented arch"/>
            <p:cNvPicPr>
              <a:picLocks noChangeAspect="1" noChangeArrowheads="1"/>
            </p:cNvPicPr>
            <p:nvPr/>
          </p:nvPicPr>
          <p:blipFill>
            <a:blip r:embed="rId4" cstate="print"/>
            <a:srcRect/>
            <a:stretch>
              <a:fillRect/>
            </a:stretch>
          </p:blipFill>
          <p:spPr bwMode="auto">
            <a:xfrm>
              <a:off x="3504" y="1968"/>
              <a:ext cx="1152" cy="1152"/>
            </a:xfrm>
            <a:prstGeom prst="rect">
              <a:avLst/>
            </a:prstGeom>
            <a:noFill/>
            <a:ln w="19050">
              <a:solidFill>
                <a:srgbClr val="000000"/>
              </a:solidFill>
              <a:miter lim="800000"/>
              <a:headEnd/>
              <a:tailEnd/>
            </a:ln>
          </p:spPr>
        </p:pic>
        <p:sp>
          <p:nvSpPr>
            <p:cNvPr id="8203" name="Text Box 12"/>
            <p:cNvSpPr txBox="1">
              <a:spLocks noChangeArrowheads="1"/>
            </p:cNvSpPr>
            <p:nvPr/>
          </p:nvSpPr>
          <p:spPr bwMode="auto">
            <a:xfrm>
              <a:off x="3024" y="3264"/>
              <a:ext cx="2208" cy="672"/>
            </a:xfrm>
            <a:prstGeom prst="rect">
              <a:avLst/>
            </a:prstGeom>
            <a:solidFill>
              <a:srgbClr val="FFFFFF"/>
            </a:solidFill>
            <a:ln w="9525">
              <a:noFill/>
              <a:miter lim="800000"/>
              <a:headEnd/>
              <a:tailEnd/>
            </a:ln>
          </p:spPr>
          <p:txBody>
            <a:bodyPr/>
            <a:lstStyle/>
            <a:p>
              <a:pPr algn="ctr"/>
              <a:r>
                <a:rPr lang="en-US" sz="2000" b="1"/>
                <a:t>Tented Arches</a:t>
              </a:r>
              <a:r>
                <a:rPr lang="en-US" sz="2000"/>
                <a:t> </a:t>
              </a:r>
            </a:p>
            <a:p>
              <a:pPr algn="ctr"/>
              <a:r>
                <a:rPr lang="en-US" sz="2000">
                  <a:latin typeface="Times New Roman" charset="0"/>
                </a:rPr>
                <a:t>Similar to the plain arch, </a:t>
              </a:r>
            </a:p>
            <a:p>
              <a:pPr algn="ctr"/>
              <a:r>
                <a:rPr lang="en-US" sz="2000">
                  <a:latin typeface="Times New Roman" charset="0"/>
                </a:rPr>
                <a:t>but has a spike in the center.</a:t>
              </a:r>
            </a:p>
          </p:txBody>
        </p:sp>
        <p:sp>
          <p:nvSpPr>
            <p:cNvPr id="8204" name="Line 15"/>
            <p:cNvSpPr>
              <a:spLocks noChangeShapeType="1"/>
            </p:cNvSpPr>
            <p:nvPr/>
          </p:nvSpPr>
          <p:spPr bwMode="auto">
            <a:xfrm flipV="1">
              <a:off x="4152" y="1752"/>
              <a:ext cx="96" cy="192"/>
            </a:xfrm>
            <a:prstGeom prst="line">
              <a:avLst/>
            </a:prstGeom>
            <a:noFill/>
            <a:ln w="38100">
              <a:solidFill>
                <a:schemeClr val="tx1"/>
              </a:solidFill>
              <a:round/>
              <a:headEnd type="triangle" w="med" len="med"/>
              <a:tailEnd/>
            </a:ln>
          </p:spPr>
          <p:txBody>
            <a:bodyPr/>
            <a:lstStyle/>
            <a:p>
              <a:endParaRPr lang="en-US"/>
            </a:p>
          </p:txBody>
        </p:sp>
        <p:sp>
          <p:nvSpPr>
            <p:cNvPr id="8205" name="Text Box 16"/>
            <p:cNvSpPr txBox="1">
              <a:spLocks noChangeArrowheads="1"/>
            </p:cNvSpPr>
            <p:nvPr/>
          </p:nvSpPr>
          <p:spPr bwMode="auto">
            <a:xfrm>
              <a:off x="4128" y="1584"/>
              <a:ext cx="1152" cy="231"/>
            </a:xfrm>
            <a:prstGeom prst="rect">
              <a:avLst/>
            </a:prstGeom>
            <a:noFill/>
            <a:ln w="9525">
              <a:noFill/>
              <a:miter lim="800000"/>
              <a:headEnd/>
              <a:tailEnd/>
            </a:ln>
          </p:spPr>
          <p:txBody>
            <a:bodyPr>
              <a:spAutoFit/>
            </a:bodyPr>
            <a:lstStyle/>
            <a:p>
              <a:pPr>
                <a:spcBef>
                  <a:spcPct val="50000"/>
                </a:spcBef>
              </a:pPr>
              <a:r>
                <a:rPr lang="en-US" b="1"/>
                <a:t>Spike or “tent”</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US" dirty="0">
                <a:solidFill>
                  <a:srgbClr val="FFFF00"/>
                </a:solidFill>
              </a:rPr>
              <a:t>Minutiae Pair 1</a:t>
            </a:r>
          </a:p>
        </p:txBody>
      </p:sp>
      <p:sp>
        <p:nvSpPr>
          <p:cNvPr id="22531" name="Rectangle 3"/>
          <p:cNvSpPr>
            <a:spLocks noGrp="1" noChangeArrowheads="1"/>
          </p:cNvSpPr>
          <p:nvPr>
            <p:ph type="body" idx="1"/>
          </p:nvPr>
        </p:nvSpPr>
        <p:spPr/>
        <p:txBody>
          <a:bodyPr/>
          <a:lstStyle/>
          <a:p>
            <a:pPr>
              <a:lnSpc>
                <a:spcPct val="90000"/>
              </a:lnSpc>
              <a:buNone/>
            </a:pPr>
            <a:endParaRPr lang="en-US" dirty="0">
              <a:solidFill>
                <a:srgbClr val="FFFF00"/>
              </a:solidFill>
            </a:endParaRPr>
          </a:p>
        </p:txBody>
      </p:sp>
      <p:pic>
        <p:nvPicPr>
          <p:cNvPr id="22535" name="Picture 7" descr="min_1"/>
          <p:cNvPicPr>
            <a:picLocks noChangeAspect="1" noChangeArrowheads="1"/>
          </p:cNvPicPr>
          <p:nvPr/>
        </p:nvPicPr>
        <p:blipFill>
          <a:blip r:embed="rId2"/>
          <a:srcRect/>
          <a:stretch>
            <a:fillRect/>
          </a:stretch>
        </p:blipFill>
        <p:spPr bwMode="auto">
          <a:xfrm>
            <a:off x="3657600" y="2286000"/>
            <a:ext cx="3749040" cy="3124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US" dirty="0">
                <a:solidFill>
                  <a:srgbClr val="FFFF00"/>
                </a:solidFill>
              </a:rPr>
              <a:t>Minutiae Pair 2</a:t>
            </a:r>
          </a:p>
        </p:txBody>
      </p:sp>
      <p:sp>
        <p:nvSpPr>
          <p:cNvPr id="24579" name="Rectangle 3"/>
          <p:cNvSpPr>
            <a:spLocks noGrp="1" noChangeArrowheads="1"/>
          </p:cNvSpPr>
          <p:nvPr>
            <p:ph type="body" idx="1"/>
          </p:nvPr>
        </p:nvSpPr>
        <p:spPr/>
        <p:txBody>
          <a:bodyPr/>
          <a:lstStyle/>
          <a:p>
            <a:pPr>
              <a:lnSpc>
                <a:spcPct val="90000"/>
              </a:lnSpc>
            </a:pPr>
            <a:endParaRPr lang="en-US" dirty="0"/>
          </a:p>
        </p:txBody>
      </p:sp>
      <p:pic>
        <p:nvPicPr>
          <p:cNvPr id="24581" name="Picture 5" descr="min_2"/>
          <p:cNvPicPr>
            <a:picLocks noChangeAspect="1" noChangeArrowheads="1"/>
          </p:cNvPicPr>
          <p:nvPr/>
        </p:nvPicPr>
        <p:blipFill>
          <a:blip r:embed="rId2"/>
          <a:srcRect/>
          <a:stretch>
            <a:fillRect/>
          </a:stretch>
        </p:blipFill>
        <p:spPr bwMode="auto">
          <a:xfrm>
            <a:off x="3657600" y="2133600"/>
            <a:ext cx="3840480" cy="3200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800" b="1" dirty="0" smtClean="0">
                <a:solidFill>
                  <a:srgbClr val="FFFF00"/>
                </a:solidFill>
                <a:effectLst>
                  <a:outerShdw blurRad="38100" dist="38100" dir="2700000" algn="tl">
                    <a:srgbClr val="000000">
                      <a:alpha val="43137"/>
                    </a:srgbClr>
                  </a:outerShdw>
                </a:effectLst>
                <a:latin typeface="Times New Roman" charset="0"/>
              </a:rPr>
              <a:t>Loops</a:t>
            </a:r>
          </a:p>
        </p:txBody>
      </p:sp>
      <p:sp>
        <p:nvSpPr>
          <p:cNvPr id="9219" name="Text Box 4"/>
          <p:cNvSpPr txBox="1">
            <a:spLocks noChangeArrowheads="1"/>
          </p:cNvSpPr>
          <p:nvPr/>
        </p:nvSpPr>
        <p:spPr bwMode="auto">
          <a:xfrm>
            <a:off x="365125" y="1295400"/>
            <a:ext cx="10150475" cy="1200329"/>
          </a:xfrm>
          <a:prstGeom prst="rect">
            <a:avLst/>
          </a:prstGeom>
          <a:noFill/>
          <a:ln w="9525">
            <a:noFill/>
            <a:miter lim="800000"/>
            <a:headEnd/>
            <a:tailEnd/>
          </a:ln>
        </p:spPr>
        <p:txBody>
          <a:bodyPr>
            <a:spAutoFit/>
          </a:bodyPr>
          <a:lstStyle/>
          <a:p>
            <a:pPr>
              <a:spcBef>
                <a:spcPct val="50000"/>
              </a:spcBef>
            </a:pPr>
            <a:r>
              <a:rPr lang="en-US" sz="2400" dirty="0">
                <a:solidFill>
                  <a:srgbClr val="FFFF00"/>
                </a:solidFill>
                <a:latin typeface="Times New Roman" charset="0"/>
              </a:rPr>
              <a:t>Loops must have one delta and one or more ridges that enter and leave on the same side.  These patterns are named for their positions related to the radius and ulna bones.</a:t>
            </a:r>
          </a:p>
        </p:txBody>
      </p:sp>
      <p:grpSp>
        <p:nvGrpSpPr>
          <p:cNvPr id="2" name="Group 26"/>
          <p:cNvGrpSpPr>
            <a:grpSpLocks/>
          </p:cNvGrpSpPr>
          <p:nvPr/>
        </p:nvGrpSpPr>
        <p:grpSpPr bwMode="auto">
          <a:xfrm>
            <a:off x="914400" y="3962400"/>
            <a:ext cx="8961438" cy="2362200"/>
            <a:chOff x="480" y="2496"/>
            <a:chExt cx="4704" cy="1488"/>
          </a:xfrm>
        </p:grpSpPr>
        <p:grpSp>
          <p:nvGrpSpPr>
            <p:cNvPr id="9235" name="Group 25"/>
            <p:cNvGrpSpPr>
              <a:grpSpLocks/>
            </p:cNvGrpSpPr>
            <p:nvPr/>
          </p:nvGrpSpPr>
          <p:grpSpPr bwMode="auto">
            <a:xfrm>
              <a:off x="3840" y="2496"/>
              <a:ext cx="1344" cy="1440"/>
              <a:chOff x="3840" y="2496"/>
              <a:chExt cx="1344" cy="1440"/>
            </a:xfrm>
          </p:grpSpPr>
          <p:pic>
            <p:nvPicPr>
              <p:cNvPr id="9237" name="Picture 9" descr="ulnar loop"/>
              <p:cNvPicPr>
                <a:picLocks noChangeAspect="1" noChangeArrowheads="1"/>
              </p:cNvPicPr>
              <p:nvPr/>
            </p:nvPicPr>
            <p:blipFill>
              <a:blip r:embed="rId3"/>
              <a:srcRect/>
              <a:stretch>
                <a:fillRect/>
              </a:stretch>
            </p:blipFill>
            <p:spPr bwMode="auto">
              <a:xfrm>
                <a:off x="3840" y="2496"/>
                <a:ext cx="1344" cy="1164"/>
              </a:xfrm>
              <a:prstGeom prst="rect">
                <a:avLst/>
              </a:prstGeom>
              <a:noFill/>
              <a:ln w="19050">
                <a:solidFill>
                  <a:srgbClr val="000000"/>
                </a:solidFill>
                <a:miter lim="800000"/>
                <a:headEnd/>
                <a:tailEnd/>
              </a:ln>
            </p:spPr>
          </p:pic>
          <p:sp>
            <p:nvSpPr>
              <p:cNvPr id="9238" name="Text Box 24"/>
              <p:cNvSpPr txBox="1">
                <a:spLocks noChangeArrowheads="1"/>
              </p:cNvSpPr>
              <p:nvPr/>
            </p:nvSpPr>
            <p:spPr bwMode="auto">
              <a:xfrm>
                <a:off x="4101" y="3717"/>
                <a:ext cx="579" cy="219"/>
              </a:xfrm>
              <a:prstGeom prst="rect">
                <a:avLst/>
              </a:prstGeom>
              <a:solidFill>
                <a:srgbClr val="FFFFFF"/>
              </a:solidFill>
              <a:ln w="9525">
                <a:noFill/>
                <a:miter lim="800000"/>
                <a:headEnd/>
                <a:tailEnd/>
              </a:ln>
            </p:spPr>
            <p:txBody>
              <a:bodyPr/>
              <a:lstStyle/>
              <a:p>
                <a:pPr algn="ctr"/>
                <a:r>
                  <a:rPr lang="en-US" b="1"/>
                  <a:t>Delta</a:t>
                </a:r>
                <a:endParaRPr lang="en-US"/>
              </a:p>
            </p:txBody>
          </p:sp>
          <p:sp>
            <p:nvSpPr>
              <p:cNvPr id="9239" name="Line 23"/>
              <p:cNvSpPr>
                <a:spLocks noChangeShapeType="1"/>
              </p:cNvSpPr>
              <p:nvPr/>
            </p:nvSpPr>
            <p:spPr bwMode="auto">
              <a:xfrm flipV="1">
                <a:off x="4608" y="3531"/>
                <a:ext cx="483" cy="261"/>
              </a:xfrm>
              <a:prstGeom prst="line">
                <a:avLst/>
              </a:prstGeom>
              <a:noFill/>
              <a:ln w="76200">
                <a:solidFill>
                  <a:srgbClr val="FF0000"/>
                </a:solidFill>
                <a:round/>
                <a:headEnd/>
                <a:tailEnd type="triangle" w="med" len="med"/>
              </a:ln>
            </p:spPr>
            <p:txBody>
              <a:bodyPr/>
              <a:lstStyle/>
              <a:p>
                <a:endParaRPr lang="en-US"/>
              </a:p>
            </p:txBody>
          </p:sp>
        </p:grpSp>
        <p:sp>
          <p:nvSpPr>
            <p:cNvPr id="9236" name="Text Box 7"/>
            <p:cNvSpPr txBox="1">
              <a:spLocks noChangeArrowheads="1"/>
            </p:cNvSpPr>
            <p:nvPr/>
          </p:nvSpPr>
          <p:spPr bwMode="auto">
            <a:xfrm>
              <a:off x="480" y="3552"/>
              <a:ext cx="3264" cy="432"/>
            </a:xfrm>
            <a:prstGeom prst="rect">
              <a:avLst/>
            </a:prstGeom>
            <a:solidFill>
              <a:srgbClr val="FFFFFF"/>
            </a:solidFill>
            <a:ln w="9525">
              <a:noFill/>
              <a:miter lim="800000"/>
              <a:headEnd/>
              <a:tailEnd/>
            </a:ln>
          </p:spPr>
          <p:txBody>
            <a:bodyPr/>
            <a:lstStyle/>
            <a:p>
              <a:pPr algn="ctr"/>
              <a:r>
                <a:rPr lang="en-US" sz="2000" b="1">
                  <a:latin typeface="Times New Roman" charset="0"/>
                </a:rPr>
                <a:t>Ulnar Loop (Right Hand)</a:t>
              </a:r>
              <a:endParaRPr lang="en-US" sz="2000">
                <a:latin typeface="Times New Roman" charset="0"/>
              </a:endParaRPr>
            </a:p>
            <a:p>
              <a:pPr algn="ctr"/>
              <a:r>
                <a:rPr lang="en-US" sz="2000">
                  <a:latin typeface="Times New Roman" charset="0"/>
                </a:rPr>
                <a:t>Loop opens toward the little finger (or ulna).</a:t>
              </a:r>
            </a:p>
          </p:txBody>
        </p:sp>
      </p:grpSp>
      <p:grpSp>
        <p:nvGrpSpPr>
          <p:cNvPr id="4" name="Group 30"/>
          <p:cNvGrpSpPr>
            <a:grpSpLocks/>
          </p:cNvGrpSpPr>
          <p:nvPr/>
        </p:nvGrpSpPr>
        <p:grpSpPr bwMode="auto">
          <a:xfrm>
            <a:off x="635000" y="2819400"/>
            <a:ext cx="9698038" cy="1838325"/>
            <a:chOff x="333" y="1776"/>
            <a:chExt cx="5091" cy="1158"/>
          </a:xfrm>
        </p:grpSpPr>
        <p:pic>
          <p:nvPicPr>
            <p:cNvPr id="9230" name="Picture 8" descr="radial loop"/>
            <p:cNvPicPr>
              <a:picLocks noChangeAspect="1" noChangeArrowheads="1"/>
            </p:cNvPicPr>
            <p:nvPr/>
          </p:nvPicPr>
          <p:blipFill>
            <a:blip r:embed="rId4"/>
            <a:srcRect/>
            <a:stretch>
              <a:fillRect/>
            </a:stretch>
          </p:blipFill>
          <p:spPr bwMode="auto">
            <a:xfrm>
              <a:off x="960" y="1776"/>
              <a:ext cx="1224" cy="1158"/>
            </a:xfrm>
            <a:prstGeom prst="rect">
              <a:avLst/>
            </a:prstGeom>
            <a:noFill/>
            <a:ln w="19050">
              <a:solidFill>
                <a:srgbClr val="000000"/>
              </a:solidFill>
              <a:miter lim="800000"/>
              <a:headEnd/>
              <a:tailEnd/>
            </a:ln>
          </p:spPr>
        </p:pic>
        <p:grpSp>
          <p:nvGrpSpPr>
            <p:cNvPr id="9231" name="Group 28"/>
            <p:cNvGrpSpPr>
              <a:grpSpLocks/>
            </p:cNvGrpSpPr>
            <p:nvPr/>
          </p:nvGrpSpPr>
          <p:grpSpPr bwMode="auto">
            <a:xfrm>
              <a:off x="333" y="1776"/>
              <a:ext cx="5091" cy="1056"/>
              <a:chOff x="333" y="1776"/>
              <a:chExt cx="5091" cy="1056"/>
            </a:xfrm>
          </p:grpSpPr>
          <p:sp>
            <p:nvSpPr>
              <p:cNvPr id="9232" name="Text Box 6"/>
              <p:cNvSpPr txBox="1">
                <a:spLocks noChangeArrowheads="1"/>
              </p:cNvSpPr>
              <p:nvPr/>
            </p:nvSpPr>
            <p:spPr bwMode="auto">
              <a:xfrm>
                <a:off x="2256" y="1776"/>
                <a:ext cx="3168" cy="480"/>
              </a:xfrm>
              <a:prstGeom prst="rect">
                <a:avLst/>
              </a:prstGeom>
              <a:solidFill>
                <a:srgbClr val="FFFFFF"/>
              </a:solidFill>
              <a:ln w="9525">
                <a:noFill/>
                <a:miter lim="800000"/>
                <a:headEnd/>
                <a:tailEnd/>
              </a:ln>
            </p:spPr>
            <p:txBody>
              <a:bodyPr/>
              <a:lstStyle/>
              <a:p>
                <a:pPr algn="ctr"/>
                <a:r>
                  <a:rPr lang="en-US" sz="2000" b="1">
                    <a:latin typeface="Times New Roman" charset="0"/>
                  </a:rPr>
                  <a:t>Radial Loop (Right Hand)</a:t>
                </a:r>
                <a:endParaRPr lang="en-US" sz="2000">
                  <a:latin typeface="Times New Roman" charset="0"/>
                </a:endParaRPr>
              </a:p>
              <a:p>
                <a:pPr algn="ctr"/>
                <a:r>
                  <a:rPr lang="en-US" sz="2000">
                    <a:latin typeface="Times New Roman" charset="0"/>
                  </a:rPr>
                  <a:t>Loop opens toward the thumb (or radius).</a:t>
                </a:r>
              </a:p>
            </p:txBody>
          </p:sp>
          <p:sp>
            <p:nvSpPr>
              <p:cNvPr id="9233" name="Line 11"/>
              <p:cNvSpPr>
                <a:spLocks noChangeShapeType="1"/>
              </p:cNvSpPr>
              <p:nvPr/>
            </p:nvSpPr>
            <p:spPr bwMode="auto">
              <a:xfrm flipV="1">
                <a:off x="816" y="2496"/>
                <a:ext cx="480" cy="192"/>
              </a:xfrm>
              <a:prstGeom prst="line">
                <a:avLst/>
              </a:prstGeom>
              <a:noFill/>
              <a:ln w="76200">
                <a:solidFill>
                  <a:srgbClr val="FF0000"/>
                </a:solidFill>
                <a:round/>
                <a:headEnd/>
                <a:tailEnd type="triangle" w="med" len="med"/>
              </a:ln>
            </p:spPr>
            <p:txBody>
              <a:bodyPr/>
              <a:lstStyle/>
              <a:p>
                <a:endParaRPr lang="en-US"/>
              </a:p>
            </p:txBody>
          </p:sp>
          <p:sp>
            <p:nvSpPr>
              <p:cNvPr id="9234" name="Text Box 12"/>
              <p:cNvSpPr txBox="1">
                <a:spLocks noChangeArrowheads="1"/>
              </p:cNvSpPr>
              <p:nvPr/>
            </p:nvSpPr>
            <p:spPr bwMode="auto">
              <a:xfrm>
                <a:off x="333" y="2613"/>
                <a:ext cx="579" cy="219"/>
              </a:xfrm>
              <a:prstGeom prst="rect">
                <a:avLst/>
              </a:prstGeom>
              <a:solidFill>
                <a:srgbClr val="FFFFFF"/>
              </a:solidFill>
              <a:ln w="9525">
                <a:noFill/>
                <a:miter lim="800000"/>
                <a:headEnd/>
                <a:tailEnd/>
              </a:ln>
            </p:spPr>
            <p:txBody>
              <a:bodyPr/>
              <a:lstStyle/>
              <a:p>
                <a:pPr algn="ctr"/>
                <a:r>
                  <a:rPr lang="en-US" b="1"/>
                  <a:t>Delta</a:t>
                </a:r>
                <a:endParaRPr lang="en-US"/>
              </a:p>
            </p:txBody>
          </p:sp>
        </p:grpSp>
      </p:grpSp>
      <p:grpSp>
        <p:nvGrpSpPr>
          <p:cNvPr id="6" name="Group 29"/>
          <p:cNvGrpSpPr>
            <a:grpSpLocks/>
          </p:cNvGrpSpPr>
          <p:nvPr/>
        </p:nvGrpSpPr>
        <p:grpSpPr bwMode="auto">
          <a:xfrm>
            <a:off x="2735263" y="3208338"/>
            <a:ext cx="1779587" cy="1563687"/>
            <a:chOff x="1436" y="2021"/>
            <a:chExt cx="934" cy="985"/>
          </a:xfrm>
        </p:grpSpPr>
        <p:sp>
          <p:nvSpPr>
            <p:cNvPr id="9227" name="Line 13"/>
            <p:cNvSpPr>
              <a:spLocks noChangeShapeType="1"/>
            </p:cNvSpPr>
            <p:nvPr/>
          </p:nvSpPr>
          <p:spPr bwMode="auto">
            <a:xfrm flipH="1" flipV="1">
              <a:off x="2178" y="2466"/>
              <a:ext cx="192" cy="96"/>
            </a:xfrm>
            <a:prstGeom prst="line">
              <a:avLst/>
            </a:prstGeom>
            <a:noFill/>
            <a:ln w="76200">
              <a:solidFill>
                <a:srgbClr val="FF0000"/>
              </a:solidFill>
              <a:round/>
              <a:headEnd/>
              <a:tailEnd type="triangle" w="med" len="med"/>
            </a:ln>
          </p:spPr>
          <p:txBody>
            <a:bodyPr/>
            <a:lstStyle/>
            <a:p>
              <a:endParaRPr lang="en-US"/>
            </a:p>
          </p:txBody>
        </p:sp>
        <p:sp>
          <p:nvSpPr>
            <p:cNvPr id="9228" name="Line 14"/>
            <p:cNvSpPr>
              <a:spLocks noChangeShapeType="1"/>
            </p:cNvSpPr>
            <p:nvPr/>
          </p:nvSpPr>
          <p:spPr bwMode="auto">
            <a:xfrm flipH="1" flipV="1">
              <a:off x="2178" y="2910"/>
              <a:ext cx="192" cy="96"/>
            </a:xfrm>
            <a:prstGeom prst="line">
              <a:avLst/>
            </a:prstGeom>
            <a:noFill/>
            <a:ln w="76200">
              <a:solidFill>
                <a:srgbClr val="FF0000"/>
              </a:solidFill>
              <a:round/>
              <a:headEnd type="triangle" w="med" len="med"/>
              <a:tailEnd/>
            </a:ln>
          </p:spPr>
          <p:txBody>
            <a:bodyPr/>
            <a:lstStyle/>
            <a:p>
              <a:endParaRPr lang="en-US"/>
            </a:p>
          </p:txBody>
        </p:sp>
        <p:sp>
          <p:nvSpPr>
            <p:cNvPr id="9229" name="Freeform 18"/>
            <p:cNvSpPr>
              <a:spLocks/>
            </p:cNvSpPr>
            <p:nvPr/>
          </p:nvSpPr>
          <p:spPr bwMode="auto">
            <a:xfrm>
              <a:off x="1436" y="2021"/>
              <a:ext cx="740" cy="886"/>
            </a:xfrm>
            <a:custGeom>
              <a:avLst/>
              <a:gdLst>
                <a:gd name="T0" fmla="*/ 731 w 740"/>
                <a:gd name="T1" fmla="*/ 886 h 886"/>
                <a:gd name="T2" fmla="*/ 594 w 740"/>
                <a:gd name="T3" fmla="*/ 795 h 886"/>
                <a:gd name="T4" fmla="*/ 539 w 740"/>
                <a:gd name="T5" fmla="*/ 758 h 886"/>
                <a:gd name="T6" fmla="*/ 511 w 740"/>
                <a:gd name="T7" fmla="*/ 731 h 886"/>
                <a:gd name="T8" fmla="*/ 374 w 740"/>
                <a:gd name="T9" fmla="*/ 667 h 886"/>
                <a:gd name="T10" fmla="*/ 329 w 740"/>
                <a:gd name="T11" fmla="*/ 621 h 886"/>
                <a:gd name="T12" fmla="*/ 255 w 740"/>
                <a:gd name="T13" fmla="*/ 566 h 886"/>
                <a:gd name="T14" fmla="*/ 146 w 740"/>
                <a:gd name="T15" fmla="*/ 429 h 886"/>
                <a:gd name="T16" fmla="*/ 109 w 740"/>
                <a:gd name="T17" fmla="*/ 384 h 886"/>
                <a:gd name="T18" fmla="*/ 73 w 740"/>
                <a:gd name="T19" fmla="*/ 338 h 886"/>
                <a:gd name="T20" fmla="*/ 127 w 740"/>
                <a:gd name="T21" fmla="*/ 0 h 886"/>
                <a:gd name="T22" fmla="*/ 310 w 740"/>
                <a:gd name="T23" fmla="*/ 18 h 886"/>
                <a:gd name="T24" fmla="*/ 365 w 740"/>
                <a:gd name="T25" fmla="*/ 45 h 886"/>
                <a:gd name="T26" fmla="*/ 420 w 740"/>
                <a:gd name="T27" fmla="*/ 91 h 886"/>
                <a:gd name="T28" fmla="*/ 429 w 740"/>
                <a:gd name="T29" fmla="*/ 118 h 886"/>
                <a:gd name="T30" fmla="*/ 475 w 740"/>
                <a:gd name="T31" fmla="*/ 155 h 886"/>
                <a:gd name="T32" fmla="*/ 612 w 740"/>
                <a:gd name="T33" fmla="*/ 301 h 886"/>
                <a:gd name="T34" fmla="*/ 667 w 740"/>
                <a:gd name="T35" fmla="*/ 393 h 886"/>
                <a:gd name="T36" fmla="*/ 713 w 740"/>
                <a:gd name="T37" fmla="*/ 429 h 886"/>
                <a:gd name="T38" fmla="*/ 740 w 740"/>
                <a:gd name="T39" fmla="*/ 448 h 8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0"/>
                <a:gd name="T61" fmla="*/ 0 h 886"/>
                <a:gd name="T62" fmla="*/ 740 w 740"/>
                <a:gd name="T63" fmla="*/ 886 h 8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0" h="886">
                  <a:moveTo>
                    <a:pt x="731" y="886"/>
                  </a:moveTo>
                  <a:cubicBezTo>
                    <a:pt x="689" y="845"/>
                    <a:pt x="643" y="822"/>
                    <a:pt x="594" y="795"/>
                  </a:cubicBezTo>
                  <a:cubicBezTo>
                    <a:pt x="575" y="784"/>
                    <a:pt x="555" y="773"/>
                    <a:pt x="539" y="758"/>
                  </a:cubicBezTo>
                  <a:cubicBezTo>
                    <a:pt x="530" y="749"/>
                    <a:pt x="522" y="738"/>
                    <a:pt x="511" y="731"/>
                  </a:cubicBezTo>
                  <a:cubicBezTo>
                    <a:pt x="469" y="704"/>
                    <a:pt x="417" y="695"/>
                    <a:pt x="374" y="667"/>
                  </a:cubicBezTo>
                  <a:cubicBezTo>
                    <a:pt x="329" y="600"/>
                    <a:pt x="386" y="678"/>
                    <a:pt x="329" y="621"/>
                  </a:cubicBezTo>
                  <a:cubicBezTo>
                    <a:pt x="298" y="590"/>
                    <a:pt x="299" y="582"/>
                    <a:pt x="255" y="566"/>
                  </a:cubicBezTo>
                  <a:cubicBezTo>
                    <a:pt x="222" y="517"/>
                    <a:pt x="186" y="472"/>
                    <a:pt x="146" y="429"/>
                  </a:cubicBezTo>
                  <a:cubicBezTo>
                    <a:pt x="123" y="360"/>
                    <a:pt x="157" y="444"/>
                    <a:pt x="109" y="384"/>
                  </a:cubicBezTo>
                  <a:cubicBezTo>
                    <a:pt x="57" y="319"/>
                    <a:pt x="152" y="391"/>
                    <a:pt x="73" y="338"/>
                  </a:cubicBezTo>
                  <a:cubicBezTo>
                    <a:pt x="45" y="232"/>
                    <a:pt x="0" y="42"/>
                    <a:pt x="127" y="0"/>
                  </a:cubicBezTo>
                  <a:cubicBezTo>
                    <a:pt x="128" y="0"/>
                    <a:pt x="266" y="0"/>
                    <a:pt x="310" y="18"/>
                  </a:cubicBezTo>
                  <a:cubicBezTo>
                    <a:pt x="436" y="71"/>
                    <a:pt x="251" y="7"/>
                    <a:pt x="365" y="45"/>
                  </a:cubicBezTo>
                  <a:cubicBezTo>
                    <a:pt x="385" y="58"/>
                    <a:pt x="406" y="70"/>
                    <a:pt x="420" y="91"/>
                  </a:cubicBezTo>
                  <a:cubicBezTo>
                    <a:pt x="425" y="99"/>
                    <a:pt x="424" y="110"/>
                    <a:pt x="429" y="118"/>
                  </a:cubicBezTo>
                  <a:cubicBezTo>
                    <a:pt x="439" y="135"/>
                    <a:pt x="460" y="145"/>
                    <a:pt x="475" y="155"/>
                  </a:cubicBezTo>
                  <a:cubicBezTo>
                    <a:pt x="513" y="213"/>
                    <a:pt x="574" y="244"/>
                    <a:pt x="612" y="301"/>
                  </a:cubicBezTo>
                  <a:cubicBezTo>
                    <a:pt x="638" y="380"/>
                    <a:pt x="624" y="338"/>
                    <a:pt x="667" y="393"/>
                  </a:cubicBezTo>
                  <a:cubicBezTo>
                    <a:pt x="696" y="430"/>
                    <a:pt x="670" y="415"/>
                    <a:pt x="713" y="429"/>
                  </a:cubicBezTo>
                  <a:cubicBezTo>
                    <a:pt x="733" y="450"/>
                    <a:pt x="722" y="448"/>
                    <a:pt x="740" y="448"/>
                  </a:cubicBezTo>
                </a:path>
              </a:pathLst>
            </a:custGeom>
            <a:noFill/>
            <a:ln w="38100">
              <a:solidFill>
                <a:srgbClr val="FF0000"/>
              </a:solidFill>
              <a:round/>
              <a:headEnd/>
              <a:tailEnd/>
            </a:ln>
          </p:spPr>
          <p:txBody>
            <a:bodyPr/>
            <a:lstStyle/>
            <a:p>
              <a:endParaRPr lang="en-US"/>
            </a:p>
          </p:txBody>
        </p:sp>
      </p:grpSp>
      <p:grpSp>
        <p:nvGrpSpPr>
          <p:cNvPr id="7" name="Group 27"/>
          <p:cNvGrpSpPr>
            <a:grpSpLocks/>
          </p:cNvGrpSpPr>
          <p:nvPr/>
        </p:nvGrpSpPr>
        <p:grpSpPr bwMode="auto">
          <a:xfrm>
            <a:off x="6950075" y="4265613"/>
            <a:ext cx="2290763" cy="1246187"/>
            <a:chOff x="3648" y="2687"/>
            <a:chExt cx="1203" cy="785"/>
          </a:xfrm>
        </p:grpSpPr>
        <p:sp>
          <p:nvSpPr>
            <p:cNvPr id="9224" name="Line 15"/>
            <p:cNvSpPr>
              <a:spLocks noChangeShapeType="1"/>
            </p:cNvSpPr>
            <p:nvPr/>
          </p:nvSpPr>
          <p:spPr bwMode="auto">
            <a:xfrm flipH="1">
              <a:off x="3648" y="3042"/>
              <a:ext cx="192" cy="96"/>
            </a:xfrm>
            <a:prstGeom prst="line">
              <a:avLst/>
            </a:prstGeom>
            <a:noFill/>
            <a:ln w="76200">
              <a:solidFill>
                <a:srgbClr val="FF0000"/>
              </a:solidFill>
              <a:round/>
              <a:headEnd type="triangle" w="med" len="med"/>
              <a:tailEnd/>
            </a:ln>
          </p:spPr>
          <p:txBody>
            <a:bodyPr/>
            <a:lstStyle/>
            <a:p>
              <a:endParaRPr lang="en-US"/>
            </a:p>
          </p:txBody>
        </p:sp>
        <p:sp>
          <p:nvSpPr>
            <p:cNvPr id="9225" name="Freeform 20"/>
            <p:cNvSpPr>
              <a:spLocks/>
            </p:cNvSpPr>
            <p:nvPr/>
          </p:nvSpPr>
          <p:spPr bwMode="auto">
            <a:xfrm>
              <a:off x="3840" y="2687"/>
              <a:ext cx="1011" cy="785"/>
            </a:xfrm>
            <a:custGeom>
              <a:avLst/>
              <a:gdLst>
                <a:gd name="T0" fmla="*/ 0 w 1011"/>
                <a:gd name="T1" fmla="*/ 348 h 785"/>
                <a:gd name="T2" fmla="*/ 101 w 1011"/>
                <a:gd name="T3" fmla="*/ 294 h 785"/>
                <a:gd name="T4" fmla="*/ 156 w 1011"/>
                <a:gd name="T5" fmla="*/ 266 h 785"/>
                <a:gd name="T6" fmla="*/ 201 w 1011"/>
                <a:gd name="T7" fmla="*/ 220 h 785"/>
                <a:gd name="T8" fmla="*/ 256 w 1011"/>
                <a:gd name="T9" fmla="*/ 202 h 785"/>
                <a:gd name="T10" fmla="*/ 284 w 1011"/>
                <a:gd name="T11" fmla="*/ 184 h 785"/>
                <a:gd name="T12" fmla="*/ 338 w 1011"/>
                <a:gd name="T13" fmla="*/ 166 h 785"/>
                <a:gd name="T14" fmla="*/ 412 w 1011"/>
                <a:gd name="T15" fmla="*/ 120 h 785"/>
                <a:gd name="T16" fmla="*/ 448 w 1011"/>
                <a:gd name="T17" fmla="*/ 65 h 785"/>
                <a:gd name="T18" fmla="*/ 558 w 1011"/>
                <a:gd name="T19" fmla="*/ 28 h 785"/>
                <a:gd name="T20" fmla="*/ 613 w 1011"/>
                <a:gd name="T21" fmla="*/ 10 h 785"/>
                <a:gd name="T22" fmla="*/ 640 w 1011"/>
                <a:gd name="T23" fmla="*/ 1 h 785"/>
                <a:gd name="T24" fmla="*/ 896 w 1011"/>
                <a:gd name="T25" fmla="*/ 28 h 785"/>
                <a:gd name="T26" fmla="*/ 951 w 1011"/>
                <a:gd name="T27" fmla="*/ 166 h 785"/>
                <a:gd name="T28" fmla="*/ 905 w 1011"/>
                <a:gd name="T29" fmla="*/ 504 h 785"/>
                <a:gd name="T30" fmla="*/ 850 w 1011"/>
                <a:gd name="T31" fmla="*/ 550 h 785"/>
                <a:gd name="T32" fmla="*/ 796 w 1011"/>
                <a:gd name="T33" fmla="*/ 568 h 785"/>
                <a:gd name="T34" fmla="*/ 695 w 1011"/>
                <a:gd name="T35" fmla="*/ 623 h 785"/>
                <a:gd name="T36" fmla="*/ 668 w 1011"/>
                <a:gd name="T37" fmla="*/ 632 h 785"/>
                <a:gd name="T38" fmla="*/ 640 w 1011"/>
                <a:gd name="T39" fmla="*/ 641 h 785"/>
                <a:gd name="T40" fmla="*/ 18 w 1011"/>
                <a:gd name="T41" fmla="*/ 696 h 7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1"/>
                <a:gd name="T64" fmla="*/ 0 h 785"/>
                <a:gd name="T65" fmla="*/ 1011 w 1011"/>
                <a:gd name="T66" fmla="*/ 785 h 7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1" h="785">
                  <a:moveTo>
                    <a:pt x="0" y="348"/>
                  </a:moveTo>
                  <a:cubicBezTo>
                    <a:pt x="76" y="336"/>
                    <a:pt x="42" y="352"/>
                    <a:pt x="101" y="294"/>
                  </a:cubicBezTo>
                  <a:cubicBezTo>
                    <a:pt x="116" y="280"/>
                    <a:pt x="141" y="280"/>
                    <a:pt x="156" y="266"/>
                  </a:cubicBezTo>
                  <a:cubicBezTo>
                    <a:pt x="172" y="252"/>
                    <a:pt x="181" y="227"/>
                    <a:pt x="201" y="220"/>
                  </a:cubicBezTo>
                  <a:cubicBezTo>
                    <a:pt x="219" y="214"/>
                    <a:pt x="240" y="212"/>
                    <a:pt x="256" y="202"/>
                  </a:cubicBezTo>
                  <a:cubicBezTo>
                    <a:pt x="265" y="196"/>
                    <a:pt x="274" y="188"/>
                    <a:pt x="284" y="184"/>
                  </a:cubicBezTo>
                  <a:cubicBezTo>
                    <a:pt x="301" y="176"/>
                    <a:pt x="338" y="166"/>
                    <a:pt x="338" y="166"/>
                  </a:cubicBezTo>
                  <a:cubicBezTo>
                    <a:pt x="361" y="143"/>
                    <a:pt x="385" y="137"/>
                    <a:pt x="412" y="120"/>
                  </a:cubicBezTo>
                  <a:cubicBezTo>
                    <a:pt x="424" y="102"/>
                    <a:pt x="427" y="72"/>
                    <a:pt x="448" y="65"/>
                  </a:cubicBezTo>
                  <a:cubicBezTo>
                    <a:pt x="485" y="53"/>
                    <a:pt x="521" y="41"/>
                    <a:pt x="558" y="28"/>
                  </a:cubicBezTo>
                  <a:cubicBezTo>
                    <a:pt x="582" y="20"/>
                    <a:pt x="589" y="18"/>
                    <a:pt x="613" y="10"/>
                  </a:cubicBezTo>
                  <a:cubicBezTo>
                    <a:pt x="622" y="7"/>
                    <a:pt x="640" y="1"/>
                    <a:pt x="640" y="1"/>
                  </a:cubicBezTo>
                  <a:cubicBezTo>
                    <a:pt x="735" y="6"/>
                    <a:pt x="811" y="0"/>
                    <a:pt x="896" y="28"/>
                  </a:cubicBezTo>
                  <a:cubicBezTo>
                    <a:pt x="931" y="65"/>
                    <a:pt x="936" y="118"/>
                    <a:pt x="951" y="166"/>
                  </a:cubicBezTo>
                  <a:cubicBezTo>
                    <a:pt x="951" y="167"/>
                    <a:pt x="1011" y="470"/>
                    <a:pt x="905" y="504"/>
                  </a:cubicBezTo>
                  <a:cubicBezTo>
                    <a:pt x="888" y="521"/>
                    <a:pt x="873" y="540"/>
                    <a:pt x="850" y="550"/>
                  </a:cubicBezTo>
                  <a:cubicBezTo>
                    <a:pt x="833" y="558"/>
                    <a:pt x="796" y="568"/>
                    <a:pt x="796" y="568"/>
                  </a:cubicBezTo>
                  <a:cubicBezTo>
                    <a:pt x="763" y="599"/>
                    <a:pt x="740" y="608"/>
                    <a:pt x="695" y="623"/>
                  </a:cubicBezTo>
                  <a:cubicBezTo>
                    <a:pt x="686" y="626"/>
                    <a:pt x="677" y="629"/>
                    <a:pt x="668" y="632"/>
                  </a:cubicBezTo>
                  <a:cubicBezTo>
                    <a:pt x="659" y="635"/>
                    <a:pt x="640" y="641"/>
                    <a:pt x="640" y="641"/>
                  </a:cubicBezTo>
                  <a:cubicBezTo>
                    <a:pt x="496" y="785"/>
                    <a:pt x="150" y="696"/>
                    <a:pt x="18" y="696"/>
                  </a:cubicBezTo>
                </a:path>
              </a:pathLst>
            </a:custGeom>
            <a:noFill/>
            <a:ln w="38100">
              <a:solidFill>
                <a:srgbClr val="FF0000"/>
              </a:solidFill>
              <a:round/>
              <a:headEnd/>
              <a:tailEnd/>
            </a:ln>
          </p:spPr>
          <p:txBody>
            <a:bodyPr/>
            <a:lstStyle/>
            <a:p>
              <a:endParaRPr lang="en-US"/>
            </a:p>
          </p:txBody>
        </p:sp>
        <p:sp>
          <p:nvSpPr>
            <p:cNvPr id="9226" name="Line 22"/>
            <p:cNvSpPr>
              <a:spLocks noChangeShapeType="1"/>
            </p:cNvSpPr>
            <p:nvPr/>
          </p:nvSpPr>
          <p:spPr bwMode="auto">
            <a:xfrm>
              <a:off x="3654" y="3312"/>
              <a:ext cx="192" cy="48"/>
            </a:xfrm>
            <a:prstGeom prst="line">
              <a:avLst/>
            </a:prstGeom>
            <a:noFill/>
            <a:ln w="76200">
              <a:solidFill>
                <a:srgbClr val="FF0000"/>
              </a:solidFill>
              <a:round/>
              <a:headEnd type="triangle" w="med" len="me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4800" b="1" dirty="0" smtClean="0">
                <a:solidFill>
                  <a:srgbClr val="FFFF00"/>
                </a:solidFill>
                <a:effectLst>
                  <a:outerShdw blurRad="38100" dist="38100" dir="2700000" algn="tl">
                    <a:srgbClr val="000000">
                      <a:alpha val="43137"/>
                    </a:srgbClr>
                  </a:outerShdw>
                </a:effectLst>
                <a:latin typeface="Times New Roman" charset="0"/>
              </a:rPr>
              <a:t>Whorls</a:t>
            </a:r>
          </a:p>
        </p:txBody>
      </p:sp>
      <p:sp>
        <p:nvSpPr>
          <p:cNvPr id="10243" name="Text Box 4"/>
          <p:cNvSpPr txBox="1">
            <a:spLocks noChangeArrowheads="1"/>
          </p:cNvSpPr>
          <p:nvPr/>
        </p:nvSpPr>
        <p:spPr bwMode="auto">
          <a:xfrm>
            <a:off x="365125" y="1371600"/>
            <a:ext cx="10242550" cy="1200329"/>
          </a:xfrm>
          <a:prstGeom prst="rect">
            <a:avLst/>
          </a:prstGeom>
          <a:noFill/>
          <a:ln w="9525">
            <a:noFill/>
            <a:miter lim="800000"/>
            <a:headEnd/>
            <a:tailEnd/>
          </a:ln>
        </p:spPr>
        <p:txBody>
          <a:bodyPr>
            <a:spAutoFit/>
          </a:bodyPr>
          <a:lstStyle/>
          <a:p>
            <a:pPr>
              <a:spcBef>
                <a:spcPct val="50000"/>
              </a:spcBef>
            </a:pPr>
            <a:r>
              <a:rPr lang="en-US" sz="2400" dirty="0">
                <a:solidFill>
                  <a:srgbClr val="FFFF00"/>
                </a:solidFill>
                <a:latin typeface="Times New Roman" charset="0"/>
              </a:rPr>
              <a:t>Whorls have at least one ridge that makes (or tends to make) a complete circuit.  They also have at least two deltas.  If a print has more than two deltas, it is most likely an accidental.</a:t>
            </a:r>
          </a:p>
        </p:txBody>
      </p:sp>
      <p:sp>
        <p:nvSpPr>
          <p:cNvPr id="10244" name="Text Box 6"/>
          <p:cNvSpPr txBox="1">
            <a:spLocks noChangeArrowheads="1"/>
          </p:cNvSpPr>
          <p:nvPr/>
        </p:nvSpPr>
        <p:spPr bwMode="auto">
          <a:xfrm>
            <a:off x="365125" y="5105400"/>
            <a:ext cx="10242550" cy="1600200"/>
          </a:xfrm>
          <a:prstGeom prst="rect">
            <a:avLst/>
          </a:prstGeom>
          <a:solidFill>
            <a:srgbClr val="FFFFFF"/>
          </a:solidFill>
          <a:ln w="9525">
            <a:noFill/>
            <a:miter lim="800000"/>
            <a:headEnd/>
            <a:tailEnd/>
          </a:ln>
        </p:spPr>
        <p:txBody>
          <a:bodyPr/>
          <a:lstStyle/>
          <a:p>
            <a:pPr algn="just"/>
            <a:r>
              <a:rPr lang="en-US" sz="2400">
                <a:latin typeface="Times New Roman" charset="0"/>
              </a:rPr>
              <a:t>Draw a line between the two deltas in the plain and central pocket whorls. If some of the curved ridges touch the line, it is a plain whorl.  If none of the center core touches the line, it is a central pocket whorl. </a:t>
            </a:r>
          </a:p>
        </p:txBody>
      </p:sp>
      <p:grpSp>
        <p:nvGrpSpPr>
          <p:cNvPr id="10245" name="Group 19"/>
          <p:cNvGrpSpPr>
            <a:grpSpLocks/>
          </p:cNvGrpSpPr>
          <p:nvPr/>
        </p:nvGrpSpPr>
        <p:grpSpPr bwMode="auto">
          <a:xfrm>
            <a:off x="731838" y="2895600"/>
            <a:ext cx="9418637" cy="1981200"/>
            <a:chOff x="384" y="1680"/>
            <a:chExt cx="4944" cy="1248"/>
          </a:xfrm>
        </p:grpSpPr>
        <p:pic>
          <p:nvPicPr>
            <p:cNvPr id="10246" name="Picture 8"/>
            <p:cNvPicPr>
              <a:picLocks noChangeAspect="1" noChangeArrowheads="1"/>
            </p:cNvPicPr>
            <p:nvPr/>
          </p:nvPicPr>
          <p:blipFill>
            <a:blip r:embed="rId3"/>
            <a:srcRect l="61249" t="42267" r="11012" b="23390"/>
            <a:stretch>
              <a:fillRect/>
            </a:stretch>
          </p:blipFill>
          <p:spPr bwMode="auto">
            <a:xfrm>
              <a:off x="2935" y="1680"/>
              <a:ext cx="1344" cy="1248"/>
            </a:xfrm>
            <a:prstGeom prst="rect">
              <a:avLst/>
            </a:prstGeom>
            <a:noFill/>
            <a:ln w="9525">
              <a:noFill/>
              <a:miter lim="800000"/>
              <a:headEnd/>
              <a:tailEnd/>
            </a:ln>
          </p:spPr>
        </p:pic>
        <p:pic>
          <p:nvPicPr>
            <p:cNvPr id="10247" name="Picture 9"/>
            <p:cNvPicPr>
              <a:picLocks noChangeAspect="1" noChangeArrowheads="1"/>
            </p:cNvPicPr>
            <p:nvPr/>
          </p:nvPicPr>
          <p:blipFill>
            <a:blip r:embed="rId3"/>
            <a:srcRect l="16423" t="42360" r="54520" b="23459"/>
            <a:stretch>
              <a:fillRect/>
            </a:stretch>
          </p:blipFill>
          <p:spPr bwMode="auto">
            <a:xfrm>
              <a:off x="1432" y="1680"/>
              <a:ext cx="1415" cy="1248"/>
            </a:xfrm>
            <a:prstGeom prst="rect">
              <a:avLst/>
            </a:prstGeom>
            <a:noFill/>
            <a:ln w="9525">
              <a:noFill/>
              <a:miter lim="800000"/>
              <a:headEnd/>
              <a:tailEnd/>
            </a:ln>
          </p:spPr>
        </p:pic>
        <p:sp>
          <p:nvSpPr>
            <p:cNvPr id="10248" name="Text Box 12"/>
            <p:cNvSpPr txBox="1">
              <a:spLocks noChangeArrowheads="1"/>
            </p:cNvSpPr>
            <p:nvPr/>
          </p:nvSpPr>
          <p:spPr bwMode="auto">
            <a:xfrm>
              <a:off x="384" y="2045"/>
              <a:ext cx="960" cy="288"/>
            </a:xfrm>
            <a:prstGeom prst="rect">
              <a:avLst/>
            </a:prstGeom>
            <a:noFill/>
            <a:ln w="9525">
              <a:noFill/>
              <a:miter lim="800000"/>
              <a:headEnd/>
              <a:tailEnd/>
            </a:ln>
          </p:spPr>
          <p:txBody>
            <a:bodyPr>
              <a:spAutoFit/>
            </a:bodyPr>
            <a:lstStyle/>
            <a:p>
              <a:pPr algn="ctr">
                <a:spcBef>
                  <a:spcPct val="50000"/>
                </a:spcBef>
              </a:pPr>
              <a:r>
                <a:rPr lang="en-US" sz="2400">
                  <a:latin typeface="Times New Roman" charset="0"/>
                </a:rPr>
                <a:t>Plain Whorl</a:t>
              </a:r>
            </a:p>
          </p:txBody>
        </p:sp>
        <p:sp>
          <p:nvSpPr>
            <p:cNvPr id="10249" name="Text Box 13"/>
            <p:cNvSpPr txBox="1">
              <a:spLocks noChangeArrowheads="1"/>
            </p:cNvSpPr>
            <p:nvPr/>
          </p:nvSpPr>
          <p:spPr bwMode="auto">
            <a:xfrm>
              <a:off x="4368" y="1930"/>
              <a:ext cx="960" cy="748"/>
            </a:xfrm>
            <a:prstGeom prst="rect">
              <a:avLst/>
            </a:prstGeom>
            <a:noFill/>
            <a:ln w="9525">
              <a:noFill/>
              <a:miter lim="800000"/>
              <a:headEnd/>
              <a:tailEnd/>
            </a:ln>
          </p:spPr>
          <p:txBody>
            <a:bodyPr>
              <a:spAutoFit/>
            </a:bodyPr>
            <a:lstStyle/>
            <a:p>
              <a:pPr algn="ctr">
                <a:spcBef>
                  <a:spcPct val="50000"/>
                </a:spcBef>
              </a:pPr>
              <a:r>
                <a:rPr lang="en-US" sz="2400">
                  <a:latin typeface="Times New Roman" charset="0"/>
                </a:rPr>
                <a:t>Central Pocket Whorl</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800" b="1" dirty="0" smtClean="0">
                <a:solidFill>
                  <a:srgbClr val="FFFF00"/>
                </a:solidFill>
                <a:effectLst>
                  <a:outerShdw blurRad="38100" dist="38100" dir="2700000" algn="tl">
                    <a:srgbClr val="000000">
                      <a:alpha val="43137"/>
                    </a:srgbClr>
                  </a:outerShdw>
                </a:effectLst>
                <a:latin typeface="Times New Roman" charset="0"/>
              </a:rPr>
              <a:t>Whorls – Part 2</a:t>
            </a:r>
          </a:p>
        </p:txBody>
      </p:sp>
      <p:grpSp>
        <p:nvGrpSpPr>
          <p:cNvPr id="2" name="Group 20"/>
          <p:cNvGrpSpPr>
            <a:grpSpLocks/>
          </p:cNvGrpSpPr>
          <p:nvPr/>
        </p:nvGrpSpPr>
        <p:grpSpPr bwMode="auto">
          <a:xfrm>
            <a:off x="5578475" y="1638300"/>
            <a:ext cx="4754563" cy="4838700"/>
            <a:chOff x="2928" y="1032"/>
            <a:chExt cx="2496" cy="3048"/>
          </a:xfrm>
        </p:grpSpPr>
        <p:pic>
          <p:nvPicPr>
            <p:cNvPr id="11279" name="Picture 7" descr="accidental whorl"/>
            <p:cNvPicPr>
              <a:picLocks noChangeAspect="1" noChangeArrowheads="1"/>
            </p:cNvPicPr>
            <p:nvPr/>
          </p:nvPicPr>
          <p:blipFill>
            <a:blip r:embed="rId3"/>
            <a:srcRect/>
            <a:stretch>
              <a:fillRect/>
            </a:stretch>
          </p:blipFill>
          <p:spPr bwMode="auto">
            <a:xfrm>
              <a:off x="3504" y="1416"/>
              <a:ext cx="1248" cy="1248"/>
            </a:xfrm>
            <a:prstGeom prst="rect">
              <a:avLst/>
            </a:prstGeom>
            <a:noFill/>
            <a:ln w="19050">
              <a:solidFill>
                <a:srgbClr val="000000"/>
              </a:solidFill>
              <a:miter lim="800000"/>
              <a:headEnd/>
              <a:tailEnd/>
            </a:ln>
          </p:spPr>
        </p:pic>
        <p:sp>
          <p:nvSpPr>
            <p:cNvPr id="11280" name="Text Box 9"/>
            <p:cNvSpPr txBox="1">
              <a:spLocks noChangeArrowheads="1"/>
            </p:cNvSpPr>
            <p:nvPr/>
          </p:nvSpPr>
          <p:spPr bwMode="auto">
            <a:xfrm>
              <a:off x="3120" y="1032"/>
              <a:ext cx="1920" cy="288"/>
            </a:xfrm>
            <a:prstGeom prst="rect">
              <a:avLst/>
            </a:prstGeom>
            <a:solidFill>
              <a:srgbClr val="FFFFFF"/>
            </a:solidFill>
            <a:ln w="9525">
              <a:noFill/>
              <a:miter lim="800000"/>
              <a:headEnd/>
              <a:tailEnd/>
            </a:ln>
          </p:spPr>
          <p:txBody>
            <a:bodyPr/>
            <a:lstStyle/>
            <a:p>
              <a:pPr algn="ctr"/>
              <a:r>
                <a:rPr lang="en-US" sz="2400" b="1">
                  <a:latin typeface="Times New Roman" charset="0"/>
                </a:rPr>
                <a:t>Accidental Whorl</a:t>
              </a:r>
              <a:endParaRPr lang="en-US" sz="2400">
                <a:latin typeface="Times New Roman" charset="0"/>
              </a:endParaRPr>
            </a:p>
          </p:txBody>
        </p:sp>
        <p:sp>
          <p:nvSpPr>
            <p:cNvPr id="11281" name="Text Box 11"/>
            <p:cNvSpPr txBox="1">
              <a:spLocks noChangeArrowheads="1"/>
            </p:cNvSpPr>
            <p:nvPr/>
          </p:nvSpPr>
          <p:spPr bwMode="auto">
            <a:xfrm>
              <a:off x="2928" y="2736"/>
              <a:ext cx="2496" cy="1344"/>
            </a:xfrm>
            <a:prstGeom prst="rect">
              <a:avLst/>
            </a:prstGeom>
            <a:solidFill>
              <a:srgbClr val="FFFFFF"/>
            </a:solidFill>
            <a:ln w="9525">
              <a:noFill/>
              <a:miter lim="800000"/>
              <a:headEnd/>
              <a:tailEnd/>
            </a:ln>
          </p:spPr>
          <p:txBody>
            <a:bodyPr/>
            <a:lstStyle/>
            <a:p>
              <a:pPr algn="just"/>
              <a:r>
                <a:rPr lang="en-US" sz="2400">
                  <a:latin typeface="Times New Roman" charset="0"/>
                </a:rPr>
                <a:t>Accidental whorls contain two or more patterns (not including the plain arch), or does not clearly fall under any of the other categories. </a:t>
              </a:r>
            </a:p>
          </p:txBody>
        </p:sp>
      </p:grpSp>
      <p:grpSp>
        <p:nvGrpSpPr>
          <p:cNvPr id="3" name="Group 19"/>
          <p:cNvGrpSpPr>
            <a:grpSpLocks/>
          </p:cNvGrpSpPr>
          <p:nvPr/>
        </p:nvGrpSpPr>
        <p:grpSpPr bwMode="auto">
          <a:xfrm>
            <a:off x="731838" y="1638300"/>
            <a:ext cx="4297362" cy="4229100"/>
            <a:chOff x="240" y="1032"/>
            <a:chExt cx="2256" cy="2664"/>
          </a:xfrm>
        </p:grpSpPr>
        <p:sp>
          <p:nvSpPr>
            <p:cNvPr id="11269" name="Text Box 8"/>
            <p:cNvSpPr txBox="1">
              <a:spLocks noChangeArrowheads="1"/>
            </p:cNvSpPr>
            <p:nvPr/>
          </p:nvSpPr>
          <p:spPr bwMode="auto">
            <a:xfrm>
              <a:off x="384" y="1032"/>
              <a:ext cx="2016" cy="288"/>
            </a:xfrm>
            <a:prstGeom prst="rect">
              <a:avLst/>
            </a:prstGeom>
            <a:solidFill>
              <a:srgbClr val="FFFFFF"/>
            </a:solidFill>
            <a:ln w="9525">
              <a:noFill/>
              <a:miter lim="800000"/>
              <a:headEnd/>
              <a:tailEnd/>
            </a:ln>
          </p:spPr>
          <p:txBody>
            <a:bodyPr/>
            <a:lstStyle/>
            <a:p>
              <a:pPr algn="ctr"/>
              <a:r>
                <a:rPr lang="en-US" sz="2400" b="1">
                  <a:latin typeface="Times New Roman" charset="0"/>
                </a:rPr>
                <a:t>Double Loop Whorl</a:t>
              </a:r>
              <a:endParaRPr lang="en-US" sz="2400">
                <a:latin typeface="Times New Roman" charset="0"/>
              </a:endParaRPr>
            </a:p>
          </p:txBody>
        </p:sp>
        <p:sp>
          <p:nvSpPr>
            <p:cNvPr id="11270" name="Text Box 10"/>
            <p:cNvSpPr txBox="1">
              <a:spLocks noChangeArrowheads="1"/>
            </p:cNvSpPr>
            <p:nvPr/>
          </p:nvSpPr>
          <p:spPr bwMode="auto">
            <a:xfrm>
              <a:off x="288" y="2736"/>
              <a:ext cx="2208" cy="960"/>
            </a:xfrm>
            <a:prstGeom prst="rect">
              <a:avLst/>
            </a:prstGeom>
            <a:solidFill>
              <a:srgbClr val="FFFFFF"/>
            </a:solidFill>
            <a:ln w="9525">
              <a:noFill/>
              <a:miter lim="800000"/>
              <a:headEnd/>
              <a:tailEnd/>
            </a:ln>
          </p:spPr>
          <p:txBody>
            <a:bodyPr/>
            <a:lstStyle/>
            <a:p>
              <a:pPr algn="just"/>
              <a:r>
                <a:rPr lang="en-US" sz="2400">
                  <a:latin typeface="Times New Roman" charset="0"/>
                </a:rPr>
                <a:t>Double loop whorls are made up of any two loops combined into one print. </a:t>
              </a:r>
            </a:p>
          </p:txBody>
        </p:sp>
        <p:grpSp>
          <p:nvGrpSpPr>
            <p:cNvPr id="11271" name="Group 18"/>
            <p:cNvGrpSpPr>
              <a:grpSpLocks/>
            </p:cNvGrpSpPr>
            <p:nvPr/>
          </p:nvGrpSpPr>
          <p:grpSpPr bwMode="auto">
            <a:xfrm>
              <a:off x="240" y="1416"/>
              <a:ext cx="1824" cy="1320"/>
              <a:chOff x="1008" y="1008"/>
              <a:chExt cx="1824" cy="1320"/>
            </a:xfrm>
          </p:grpSpPr>
          <p:pic>
            <p:nvPicPr>
              <p:cNvPr id="11272" name="Picture 6" descr="double loop whorl"/>
              <p:cNvPicPr>
                <a:picLocks noChangeAspect="1" noChangeArrowheads="1"/>
              </p:cNvPicPr>
              <p:nvPr/>
            </p:nvPicPr>
            <p:blipFill>
              <a:blip r:embed="rId4"/>
              <a:srcRect/>
              <a:stretch>
                <a:fillRect/>
              </a:stretch>
            </p:blipFill>
            <p:spPr bwMode="auto">
              <a:xfrm>
                <a:off x="1530" y="1008"/>
                <a:ext cx="1248" cy="1248"/>
              </a:xfrm>
              <a:prstGeom prst="rect">
                <a:avLst/>
              </a:prstGeom>
              <a:noFill/>
              <a:ln w="19050">
                <a:solidFill>
                  <a:srgbClr val="000000"/>
                </a:solidFill>
                <a:miter lim="800000"/>
                <a:headEnd/>
                <a:tailEnd/>
              </a:ln>
            </p:spPr>
          </p:pic>
          <p:grpSp>
            <p:nvGrpSpPr>
              <p:cNvPr id="11273" name="Group 12"/>
              <p:cNvGrpSpPr>
                <a:grpSpLocks/>
              </p:cNvGrpSpPr>
              <p:nvPr/>
            </p:nvGrpSpPr>
            <p:grpSpPr bwMode="auto">
              <a:xfrm>
                <a:off x="1008" y="1854"/>
                <a:ext cx="672" cy="144"/>
                <a:chOff x="1320" y="9864"/>
                <a:chExt cx="1680" cy="360"/>
              </a:xfrm>
            </p:grpSpPr>
            <p:sp>
              <p:nvSpPr>
                <p:cNvPr id="11277" name="Line 13"/>
                <p:cNvSpPr>
                  <a:spLocks noChangeShapeType="1"/>
                </p:cNvSpPr>
                <p:nvPr/>
              </p:nvSpPr>
              <p:spPr bwMode="auto">
                <a:xfrm>
                  <a:off x="2280" y="10044"/>
                  <a:ext cx="720" cy="0"/>
                </a:xfrm>
                <a:prstGeom prst="line">
                  <a:avLst/>
                </a:prstGeom>
                <a:noFill/>
                <a:ln w="76200">
                  <a:solidFill>
                    <a:srgbClr val="FF0000"/>
                  </a:solidFill>
                  <a:round/>
                  <a:headEnd/>
                  <a:tailEnd type="triangle" w="med" len="med"/>
                </a:ln>
              </p:spPr>
              <p:txBody>
                <a:bodyPr/>
                <a:lstStyle/>
                <a:p>
                  <a:endParaRPr lang="en-US"/>
                </a:p>
              </p:txBody>
            </p:sp>
            <p:sp>
              <p:nvSpPr>
                <p:cNvPr id="11278" name="Text Box 14"/>
                <p:cNvSpPr txBox="1">
                  <a:spLocks noChangeArrowheads="1"/>
                </p:cNvSpPr>
                <p:nvPr/>
              </p:nvSpPr>
              <p:spPr bwMode="auto">
                <a:xfrm>
                  <a:off x="1320" y="9864"/>
                  <a:ext cx="960" cy="360"/>
                </a:xfrm>
                <a:prstGeom prst="rect">
                  <a:avLst/>
                </a:prstGeom>
                <a:solidFill>
                  <a:srgbClr val="FFFFFF"/>
                </a:solidFill>
                <a:ln w="9525">
                  <a:noFill/>
                  <a:miter lim="800000"/>
                  <a:headEnd/>
                  <a:tailEnd/>
                </a:ln>
              </p:spPr>
              <p:txBody>
                <a:bodyPr/>
                <a:lstStyle/>
                <a:p>
                  <a:pPr algn="ctr"/>
                  <a:r>
                    <a:rPr lang="en-US" sz="1200" b="1">
                      <a:latin typeface="Times New Roman" charset="0"/>
                    </a:rPr>
                    <a:t>Delta</a:t>
                  </a:r>
                  <a:endParaRPr lang="en-US">
                    <a:latin typeface="Times New Roman" charset="0"/>
                  </a:endParaRPr>
                </a:p>
              </p:txBody>
            </p:sp>
          </p:grpSp>
          <p:grpSp>
            <p:nvGrpSpPr>
              <p:cNvPr id="11274" name="Group 15"/>
              <p:cNvGrpSpPr>
                <a:grpSpLocks/>
              </p:cNvGrpSpPr>
              <p:nvPr/>
            </p:nvGrpSpPr>
            <p:grpSpPr bwMode="auto">
              <a:xfrm>
                <a:off x="2400" y="1896"/>
                <a:ext cx="432" cy="432"/>
                <a:chOff x="4875" y="9864"/>
                <a:chExt cx="1080" cy="1080"/>
              </a:xfrm>
            </p:grpSpPr>
            <p:sp>
              <p:nvSpPr>
                <p:cNvPr id="11275" name="Line 16"/>
                <p:cNvSpPr>
                  <a:spLocks noChangeShapeType="1"/>
                </p:cNvSpPr>
                <p:nvPr/>
              </p:nvSpPr>
              <p:spPr bwMode="auto">
                <a:xfrm flipV="1">
                  <a:off x="5400" y="9864"/>
                  <a:ext cx="0" cy="720"/>
                </a:xfrm>
                <a:prstGeom prst="line">
                  <a:avLst/>
                </a:prstGeom>
                <a:noFill/>
                <a:ln w="76200">
                  <a:solidFill>
                    <a:srgbClr val="FF0000"/>
                  </a:solidFill>
                  <a:round/>
                  <a:headEnd/>
                  <a:tailEnd type="triangle" w="med" len="med"/>
                </a:ln>
              </p:spPr>
              <p:txBody>
                <a:bodyPr/>
                <a:lstStyle/>
                <a:p>
                  <a:endParaRPr lang="en-US"/>
                </a:p>
              </p:txBody>
            </p:sp>
            <p:sp>
              <p:nvSpPr>
                <p:cNvPr id="11276" name="Text Box 17"/>
                <p:cNvSpPr txBox="1">
                  <a:spLocks noChangeArrowheads="1"/>
                </p:cNvSpPr>
                <p:nvPr/>
              </p:nvSpPr>
              <p:spPr bwMode="auto">
                <a:xfrm>
                  <a:off x="4875" y="10584"/>
                  <a:ext cx="1080" cy="360"/>
                </a:xfrm>
                <a:prstGeom prst="rect">
                  <a:avLst/>
                </a:prstGeom>
                <a:solidFill>
                  <a:srgbClr val="FFFFFF"/>
                </a:solidFill>
                <a:ln w="9525">
                  <a:noFill/>
                  <a:miter lim="800000"/>
                  <a:headEnd/>
                  <a:tailEnd/>
                </a:ln>
              </p:spPr>
              <p:txBody>
                <a:bodyPr/>
                <a:lstStyle/>
                <a:p>
                  <a:pPr algn="ctr"/>
                  <a:r>
                    <a:rPr lang="en-US" sz="1200" b="1">
                      <a:latin typeface="Times New Roman" charset="0"/>
                    </a:rPr>
                    <a:t>Delta</a:t>
                  </a:r>
                  <a:endParaRPr lang="en-US">
                    <a:latin typeface="Times New Roman" charset="0"/>
                  </a:endParaRPr>
                </a:p>
              </p:txBody>
            </p:sp>
          </p:gr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1736725" y="5867400"/>
            <a:ext cx="7681913" cy="381000"/>
          </a:xfrm>
        </p:spPr>
        <p:txBody>
          <a:bodyPr/>
          <a:lstStyle/>
          <a:p>
            <a:pPr eaLnBrk="1" hangingPunct="1"/>
            <a:endParaRPr lang="en-US" sz="2900" b="1" smtClean="0">
              <a:latin typeface="Times New Roman" charset="0"/>
            </a:endParaRPr>
          </a:p>
        </p:txBody>
      </p:sp>
      <p:pic>
        <p:nvPicPr>
          <p:cNvPr id="13315" name="Picture 4"/>
          <p:cNvPicPr>
            <a:picLocks noChangeAspect="1" noChangeArrowheads="1"/>
          </p:cNvPicPr>
          <p:nvPr/>
        </p:nvPicPr>
        <p:blipFill>
          <a:blip r:embed="rId2"/>
          <a:srcRect l="22916" t="35185" r="25694" b="35184"/>
          <a:stretch>
            <a:fillRect/>
          </a:stretch>
        </p:blipFill>
        <p:spPr bwMode="auto">
          <a:xfrm>
            <a:off x="1371600" y="2828925"/>
            <a:ext cx="8183563" cy="2949575"/>
          </a:xfrm>
          <a:prstGeom prst="rect">
            <a:avLst/>
          </a:prstGeom>
          <a:noFill/>
          <a:ln w="28575">
            <a:solidFill>
              <a:schemeClr val="tx1"/>
            </a:solidFill>
            <a:miter lim="800000"/>
            <a:headEnd/>
            <a:tailEnd/>
          </a:ln>
        </p:spPr>
      </p:pic>
      <p:grpSp>
        <p:nvGrpSpPr>
          <p:cNvPr id="13316" name="Group 9"/>
          <p:cNvGrpSpPr>
            <a:grpSpLocks/>
          </p:cNvGrpSpPr>
          <p:nvPr/>
        </p:nvGrpSpPr>
        <p:grpSpPr bwMode="auto">
          <a:xfrm>
            <a:off x="365125" y="381000"/>
            <a:ext cx="10302875" cy="2095500"/>
            <a:chOff x="230" y="288"/>
            <a:chExt cx="6490" cy="1584"/>
          </a:xfrm>
        </p:grpSpPr>
        <p:sp>
          <p:nvSpPr>
            <p:cNvPr id="13319" name="WordArt 5"/>
            <p:cNvSpPr>
              <a:spLocks noChangeArrowheads="1" noChangeShapeType="1" noTextEdit="1"/>
            </p:cNvSpPr>
            <p:nvPr/>
          </p:nvSpPr>
          <p:spPr bwMode="auto">
            <a:xfrm>
              <a:off x="230" y="288"/>
              <a:ext cx="3859" cy="1209"/>
            </a:xfrm>
            <a:prstGeom prst="rect">
              <a:avLst/>
            </a:prstGeom>
          </p:spPr>
          <p:txBody>
            <a:bodyPr wrap="none" fromWordArt="1">
              <a:prstTxWarp prst="textPlain">
                <a:avLst>
                  <a:gd name="adj" fmla="val 50000"/>
                </a:avLst>
              </a:prstTxWarp>
            </a:bodyPr>
            <a:lstStyle/>
            <a:p>
              <a:pPr algn="ctr"/>
              <a:r>
                <a:rPr lang="en-US" sz="3600" kern="10" dirty="0" err="1">
                  <a:ln w="28575">
                    <a:solidFill>
                      <a:srgbClr val="000000"/>
                    </a:solidFill>
                    <a:round/>
                    <a:headEnd/>
                    <a:tailEnd/>
                  </a:ln>
                  <a:solidFill>
                    <a:srgbClr val="0033CC"/>
                  </a:solidFill>
                  <a:latin typeface="Cooper Black"/>
                </a:rPr>
                <a:t>Ridgeology</a:t>
              </a:r>
              <a:endParaRPr lang="en-US" sz="3600" kern="10" dirty="0">
                <a:ln w="28575">
                  <a:solidFill>
                    <a:srgbClr val="000000"/>
                  </a:solidFill>
                  <a:round/>
                  <a:headEnd/>
                  <a:tailEnd/>
                </a:ln>
                <a:solidFill>
                  <a:srgbClr val="0033CC"/>
                </a:solidFill>
                <a:latin typeface="Cooper Black"/>
              </a:endParaRPr>
            </a:p>
          </p:txBody>
        </p:sp>
        <p:sp>
          <p:nvSpPr>
            <p:cNvPr id="13320" name="Rectangle 6"/>
            <p:cNvSpPr>
              <a:spLocks noChangeArrowheads="1"/>
            </p:cNvSpPr>
            <p:nvPr/>
          </p:nvSpPr>
          <p:spPr bwMode="auto">
            <a:xfrm>
              <a:off x="1478" y="1411"/>
              <a:ext cx="5242" cy="461"/>
            </a:xfrm>
            <a:prstGeom prst="rect">
              <a:avLst/>
            </a:prstGeom>
            <a:noFill/>
            <a:ln w="9525">
              <a:noFill/>
              <a:miter lim="800000"/>
              <a:headEnd/>
              <a:tailEnd/>
            </a:ln>
          </p:spPr>
          <p:txBody>
            <a:bodyPr lIns="109728" tIns="54864" rIns="109728" bIns="54864"/>
            <a:lstStyle/>
            <a:p>
              <a:pPr algn="ctr" defTabSz="1096963">
                <a:spcBef>
                  <a:spcPct val="20000"/>
                </a:spcBef>
              </a:pPr>
              <a:r>
                <a:rPr lang="en-US" sz="4800" b="1" dirty="0">
                  <a:solidFill>
                    <a:srgbClr val="FFFF00"/>
                  </a:solidFill>
                  <a:latin typeface="Times New Roman" charset="0"/>
                </a:rPr>
                <a:t>A Closer Look at Fingerprints</a:t>
              </a:r>
            </a:p>
          </p:txBody>
        </p:sp>
      </p:grpSp>
      <p:sp>
        <p:nvSpPr>
          <p:cNvPr id="13318" name="Text Box 10"/>
          <p:cNvSpPr txBox="1">
            <a:spLocks noChangeArrowheads="1"/>
          </p:cNvSpPr>
          <p:nvPr/>
        </p:nvSpPr>
        <p:spPr bwMode="auto">
          <a:xfrm>
            <a:off x="4678363" y="6550025"/>
            <a:ext cx="6218237" cy="295275"/>
          </a:xfrm>
          <a:prstGeom prst="rect">
            <a:avLst/>
          </a:prstGeom>
          <a:noFill/>
          <a:ln w="9525">
            <a:noFill/>
            <a:miter lim="800000"/>
            <a:headEnd/>
            <a:tailEnd/>
          </a:ln>
        </p:spPr>
        <p:txBody>
          <a:bodyPr lIns="109728" tIns="54864" rIns="109728" bIns="54864">
            <a:spAutoFit/>
          </a:bodyPr>
          <a:lstStyle/>
          <a:p>
            <a:pPr algn="r" defTabSz="1096963">
              <a:spcBef>
                <a:spcPct val="50000"/>
              </a:spcBef>
            </a:pPr>
            <a:r>
              <a:rPr lang="en-US" sz="1200" i="1"/>
              <a:t>T. Trimpe 2007  http://sciencespot.net/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Ridges &amp; Valleys</a:t>
            </a:r>
            <a:endParaRPr lang="en-US" b="1" dirty="0">
              <a:solidFill>
                <a:srgbClr val="FFC000"/>
              </a:solidFill>
            </a:endParaRPr>
          </a:p>
        </p:txBody>
      </p:sp>
      <p:sp>
        <p:nvSpPr>
          <p:cNvPr id="3" name="Content Placeholder 2"/>
          <p:cNvSpPr>
            <a:spLocks noGrp="1"/>
          </p:cNvSpPr>
          <p:nvPr>
            <p:ph idx="1"/>
          </p:nvPr>
        </p:nvSpPr>
        <p:spPr>
          <a:xfrm>
            <a:off x="549275" y="1600200"/>
            <a:ext cx="5699125" cy="4525963"/>
          </a:xfrm>
        </p:spPr>
        <p:txBody>
          <a:bodyPr/>
          <a:lstStyle/>
          <a:p>
            <a:r>
              <a:rPr lang="en-US" dirty="0" smtClean="0">
                <a:solidFill>
                  <a:srgbClr val="FF0000"/>
                </a:solidFill>
              </a:rPr>
              <a:t>What is a ridge?</a:t>
            </a:r>
          </a:p>
          <a:p>
            <a:r>
              <a:rPr lang="en-US" dirty="0" smtClean="0">
                <a:solidFill>
                  <a:srgbClr val="92D050"/>
                </a:solidFill>
              </a:rPr>
              <a:t>Raised section of fingerprint detail</a:t>
            </a:r>
          </a:p>
          <a:p>
            <a:endParaRPr lang="en-US" dirty="0" smtClean="0"/>
          </a:p>
          <a:p>
            <a:r>
              <a:rPr lang="en-US" dirty="0" smtClean="0">
                <a:solidFill>
                  <a:srgbClr val="FF0000"/>
                </a:solidFill>
              </a:rPr>
              <a:t>What is a valley?</a:t>
            </a:r>
          </a:p>
          <a:p>
            <a:r>
              <a:rPr lang="en-US" dirty="0" smtClean="0">
                <a:solidFill>
                  <a:srgbClr val="92D050"/>
                </a:solidFill>
              </a:rPr>
              <a:t>Indented section of fingerprint detail</a:t>
            </a:r>
            <a:endParaRPr lang="en-US" dirty="0">
              <a:solidFill>
                <a:srgbClr val="92D050"/>
              </a:solidFill>
            </a:endParaRPr>
          </a:p>
        </p:txBody>
      </p:sp>
      <p:pic>
        <p:nvPicPr>
          <p:cNvPr id="4" name="Picture 6"/>
          <p:cNvPicPr>
            <a:picLocks noChangeAspect="1" noChangeArrowheads="1"/>
          </p:cNvPicPr>
          <p:nvPr/>
        </p:nvPicPr>
        <p:blipFill>
          <a:blip r:embed="rId2"/>
          <a:srcRect/>
          <a:stretch>
            <a:fillRect/>
          </a:stretch>
        </p:blipFill>
        <p:spPr bwMode="auto">
          <a:xfrm>
            <a:off x="6324600" y="1447800"/>
            <a:ext cx="3292135" cy="32917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4"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918</Words>
  <Application>Microsoft Office PowerPoint</Application>
  <PresentationFormat>Custom</PresentationFormat>
  <Paragraphs>163</Paragraphs>
  <Slides>41</Slides>
  <Notes>11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Slide 1</vt:lpstr>
      <vt:lpstr>Review: Fingerprint Principles</vt:lpstr>
      <vt:lpstr>3 Fingerprint Classes</vt:lpstr>
      <vt:lpstr>Arches</vt:lpstr>
      <vt:lpstr>Loops</vt:lpstr>
      <vt:lpstr>Whorls</vt:lpstr>
      <vt:lpstr>Whorls – Part 2</vt:lpstr>
      <vt:lpstr>Slide 8</vt:lpstr>
      <vt:lpstr>Ridges &amp; Valleys</vt:lpstr>
      <vt:lpstr>Slide 10</vt:lpstr>
      <vt:lpstr>Ridge Characteristics</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Fingerprint Minutiae</vt:lpstr>
      <vt:lpstr>Slide 27</vt:lpstr>
      <vt:lpstr>Slide 28</vt:lpstr>
      <vt:lpstr>Slide 29</vt:lpstr>
      <vt:lpstr>Slide 30</vt:lpstr>
      <vt:lpstr>Slide 31</vt:lpstr>
      <vt:lpstr>Slide 32</vt:lpstr>
      <vt:lpstr>Minutia extraction algorithm</vt:lpstr>
      <vt:lpstr>Slide 34</vt:lpstr>
      <vt:lpstr>What is a Template ?</vt:lpstr>
      <vt:lpstr>Scanning Image</vt:lpstr>
      <vt:lpstr>Region Coloring</vt:lpstr>
      <vt:lpstr>Input Fingerprints</vt:lpstr>
      <vt:lpstr>Output of Program</vt:lpstr>
      <vt:lpstr>Minutiae Pair 1</vt:lpstr>
      <vt:lpstr>Minutiae Pair 2</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 Trimpe</dc:creator>
  <cp:lastModifiedBy> </cp:lastModifiedBy>
  <cp:revision>40</cp:revision>
  <dcterms:created xsi:type="dcterms:W3CDTF">2006-07-30T21:12:42Z</dcterms:created>
  <dcterms:modified xsi:type="dcterms:W3CDTF">2008-11-13T16:23:53Z</dcterms:modified>
</cp:coreProperties>
</file>